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1"/>
  </p:notesMasterIdLst>
  <p:sldIdLst>
    <p:sldId id="256" r:id="rId2"/>
    <p:sldId id="299" r:id="rId3"/>
    <p:sldId id="258" r:id="rId4"/>
    <p:sldId id="300" r:id="rId5"/>
    <p:sldId id="301" r:id="rId6"/>
    <p:sldId id="312" r:id="rId7"/>
    <p:sldId id="302" r:id="rId8"/>
    <p:sldId id="267" r:id="rId9"/>
    <p:sldId id="261" r:id="rId10"/>
    <p:sldId id="263" r:id="rId11"/>
    <p:sldId id="307" r:id="rId12"/>
    <p:sldId id="308" r:id="rId13"/>
    <p:sldId id="310" r:id="rId14"/>
    <p:sldId id="260" r:id="rId15"/>
    <p:sldId id="311" r:id="rId16"/>
    <p:sldId id="336" r:id="rId17"/>
    <p:sldId id="337" r:id="rId18"/>
    <p:sldId id="338" r:id="rId19"/>
    <p:sldId id="313" r:id="rId20"/>
    <p:sldId id="324" r:id="rId21"/>
    <p:sldId id="325" r:id="rId22"/>
    <p:sldId id="327" r:id="rId23"/>
    <p:sldId id="328" r:id="rId24"/>
    <p:sldId id="331" r:id="rId25"/>
    <p:sldId id="350" r:id="rId26"/>
    <p:sldId id="332" r:id="rId27"/>
    <p:sldId id="333" r:id="rId28"/>
    <p:sldId id="334" r:id="rId29"/>
    <p:sldId id="335"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16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03" autoAdjust="0"/>
    <p:restoredTop sz="93224" autoAdjust="0"/>
  </p:normalViewPr>
  <p:slideViewPr>
    <p:cSldViewPr snapToGrid="0" showGuides="1">
      <p:cViewPr varScale="1">
        <p:scale>
          <a:sx n="122" d="100"/>
          <a:sy n="122" d="100"/>
        </p:scale>
        <p:origin x="226" y="77"/>
      </p:cViewPr>
      <p:guideLst>
        <p:guide orient="horz" pos="1620"/>
        <p:guide pos="163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Chapter 12 </a:t>
            </a:r>
            <a:r>
              <a:rPr lang="en-US" dirty="0" err="1"/>
              <a:t>sách</a:t>
            </a:r>
            <a:r>
              <a:rPr lang="en-US"/>
              <a:t> pong chu</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9baafe93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9baafe93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1185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panose="02000000000000000000"/>
              <a:buNone/>
              <a:defRPr sz="1400">
                <a:latin typeface="Roboto Condensed Light" panose="02000000000000000000"/>
                <a:ea typeface="Roboto Condensed Light" panose="02000000000000000000"/>
                <a:cs typeface="Roboto Condensed Light" panose="02000000000000000000"/>
                <a:sym typeface="Roboto Condensed Light" panose="02000000000000000000"/>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89" name="Google Shape;89;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1" name="Google Shape;91;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2" name="Google Shape;92;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12">
    <p:bg>
      <p:bgPr>
        <a:blipFill>
          <a:blip r:embed="rId2"/>
          <a:stretch>
            <a:fillRect/>
          </a:stretch>
        </a:blip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7" name="Google Shape;97;p21"/>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8" name="Google Shape;98;p21"/>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9" name="Google Shape;99;p21"/>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0" name="Google Shape;100;p21"/>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1" name="Google Shape;101;p21"/>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2" name="Google Shape;102;p21"/>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3" name="Google Shape;103;p21"/>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4" name="Google Shape;104;p21"/>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panose="02000000000000000000"/>
              <a:buChar char="●"/>
              <a:defRPr sz="12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1pPr>
            <a:lvl2pPr marL="914400" lvl="1" indent="-304800">
              <a:lnSpc>
                <a:spcPct val="115000"/>
              </a:lnSpc>
              <a:spcBef>
                <a:spcPts val="1600"/>
              </a:spcBef>
              <a:spcAft>
                <a:spcPts val="0"/>
              </a:spcAft>
              <a:buClr>
                <a:srgbClr val="434343"/>
              </a:buClr>
              <a:buSzPts val="1200"/>
              <a:buFont typeface="Roboto Condensed Light" panose="02000000000000000000"/>
              <a:buChar char="○"/>
              <a:defRPr sz="12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2pPr>
            <a:lvl3pPr marL="1371600" lvl="2" indent="-304800">
              <a:lnSpc>
                <a:spcPct val="115000"/>
              </a:lnSpc>
              <a:spcBef>
                <a:spcPts val="1600"/>
              </a:spcBef>
              <a:spcAft>
                <a:spcPts val="0"/>
              </a:spcAft>
              <a:buClr>
                <a:srgbClr val="434343"/>
              </a:buClr>
              <a:buSzPts val="1200"/>
              <a:buFont typeface="Roboto Condensed Light" panose="02000000000000000000"/>
              <a:buChar char="■"/>
              <a:defRPr sz="12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3pPr>
            <a:lvl4pPr marL="1828800" lvl="3" indent="-304800">
              <a:lnSpc>
                <a:spcPct val="115000"/>
              </a:lnSpc>
              <a:spcBef>
                <a:spcPts val="1600"/>
              </a:spcBef>
              <a:spcAft>
                <a:spcPts val="0"/>
              </a:spcAft>
              <a:buClr>
                <a:srgbClr val="434343"/>
              </a:buClr>
              <a:buSzPts val="1200"/>
              <a:buFont typeface="Roboto Condensed Light" panose="02000000000000000000"/>
              <a:buChar char="●"/>
              <a:defRPr sz="12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4pPr>
            <a:lvl5pPr marL="2286000" lvl="4" indent="-304800">
              <a:lnSpc>
                <a:spcPct val="115000"/>
              </a:lnSpc>
              <a:spcBef>
                <a:spcPts val="1600"/>
              </a:spcBef>
              <a:spcAft>
                <a:spcPts val="0"/>
              </a:spcAft>
              <a:buClr>
                <a:srgbClr val="434343"/>
              </a:buClr>
              <a:buSzPts val="1200"/>
              <a:buFont typeface="Roboto Condensed Light" panose="02000000000000000000"/>
              <a:buChar char="○"/>
              <a:defRPr sz="12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5pPr>
            <a:lvl6pPr marL="2743200" lvl="5" indent="-304800">
              <a:lnSpc>
                <a:spcPct val="115000"/>
              </a:lnSpc>
              <a:spcBef>
                <a:spcPts val="1600"/>
              </a:spcBef>
              <a:spcAft>
                <a:spcPts val="0"/>
              </a:spcAft>
              <a:buClr>
                <a:srgbClr val="434343"/>
              </a:buClr>
              <a:buSzPts val="1200"/>
              <a:buFont typeface="Roboto Condensed Light" panose="02000000000000000000"/>
              <a:buChar char="■"/>
              <a:defRPr sz="12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6pPr>
            <a:lvl7pPr marL="3200400" lvl="6" indent="-304800">
              <a:lnSpc>
                <a:spcPct val="115000"/>
              </a:lnSpc>
              <a:spcBef>
                <a:spcPts val="1600"/>
              </a:spcBef>
              <a:spcAft>
                <a:spcPts val="0"/>
              </a:spcAft>
              <a:buClr>
                <a:srgbClr val="434343"/>
              </a:buClr>
              <a:buSzPts val="1200"/>
              <a:buFont typeface="Roboto Condensed Light" panose="02000000000000000000"/>
              <a:buChar char="●"/>
              <a:defRPr sz="12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7pPr>
            <a:lvl8pPr marL="3657600" lvl="7" indent="-304800">
              <a:lnSpc>
                <a:spcPct val="115000"/>
              </a:lnSpc>
              <a:spcBef>
                <a:spcPts val="1600"/>
              </a:spcBef>
              <a:spcAft>
                <a:spcPts val="0"/>
              </a:spcAft>
              <a:buClr>
                <a:srgbClr val="434343"/>
              </a:buClr>
              <a:buSzPts val="1200"/>
              <a:buFont typeface="Roboto Condensed Light" panose="02000000000000000000"/>
              <a:buChar char="○"/>
              <a:defRPr sz="12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8pPr>
            <a:lvl9pPr marL="4114800" lvl="8" indent="-304800">
              <a:lnSpc>
                <a:spcPct val="115000"/>
              </a:lnSpc>
              <a:spcBef>
                <a:spcPts val="1600"/>
              </a:spcBef>
              <a:spcAft>
                <a:spcPts val="1600"/>
              </a:spcAft>
              <a:buClr>
                <a:srgbClr val="434343"/>
              </a:buClr>
              <a:buSzPts val="1200"/>
              <a:buFont typeface="Roboto Condensed Light" panose="02000000000000000000"/>
              <a:buChar char="■"/>
              <a:defRPr sz="12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semicon.edu.vn/home/hoc-thiet-ke-vi-mach/bai-hc-vi-mch/7902-huong-dan-thiet-ke-vi-mach.html#:~:text=%2D%20Dual%2Dport%20RAM%20l%C3%A0%20RAM,%C4%91%E1%BB%8Dc%20ho%E1%BA%B7c%20ghi%20%C4%91%E1%BB%93ng%20b%E1%B"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slide" Target="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lvl="0">
              <a:buClr>
                <a:schemeClr val="dk1"/>
              </a:buClr>
              <a:buSzPts val="1100"/>
            </a:pPr>
            <a:r>
              <a:rPr lang="en-US" dirty="0">
                <a:latin typeface="Bodoni MT" panose="02070603080606020203" pitchFamily="18" charset="0"/>
              </a:rPr>
              <a:t>XlLlNX SPARTAN-3 SPECIFIC MEMORY</a:t>
            </a:r>
            <a:endParaRPr dirty="0">
              <a:latin typeface="Bodoni MT" panose="02070603080606020203" pitchFamily="18" charset="0"/>
            </a:endParaRPr>
          </a:p>
        </p:txBody>
      </p:sp>
      <p:sp>
        <p:nvSpPr>
          <p:cNvPr id="152" name="Google Shape;152;p33"/>
          <p:cNvSpPr txBox="1">
            <a:spLocks noGrp="1"/>
          </p:cNvSpPr>
          <p:nvPr>
            <p:ph type="subTitle" idx="1"/>
          </p:nvPr>
        </p:nvSpPr>
        <p:spPr>
          <a:xfrm>
            <a:off x="3670681" y="3241390"/>
            <a:ext cx="4352100" cy="40913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sz="1800" b="1" dirty="0">
                <a:latin typeface="+mj-lt"/>
              </a:rPr>
              <a:t>GVHD: TS. Phạm Văn Khoa</a:t>
            </a:r>
            <a:endParaRPr sz="1800" b="1" dirty="0">
              <a:latin typeface="+mj-lt"/>
            </a:endParaRPr>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cxnSp>
        <p:nvCxnSpPr>
          <p:cNvPr id="251" name="Google Shape;251;p40"/>
          <p:cNvCxnSpPr/>
          <p:nvPr/>
        </p:nvCxnSpPr>
        <p:spPr>
          <a:xfrm>
            <a:off x="3957600" y="3045275"/>
            <a:ext cx="1368000" cy="0"/>
          </a:xfrm>
          <a:prstGeom prst="straightConnector1">
            <a:avLst/>
          </a:prstGeom>
          <a:noFill/>
          <a:ln w="9525" cap="flat" cmpd="sng">
            <a:solidFill>
              <a:srgbClr val="434343"/>
            </a:solidFill>
            <a:prstDash val="solid"/>
            <a:round/>
            <a:headEnd type="none" w="med" len="med"/>
            <a:tailEnd type="none" w="med" len="med"/>
          </a:ln>
        </p:spPr>
      </p:cxnSp>
      <p:pic>
        <p:nvPicPr>
          <p:cNvPr id="2" name="Picture 1"/>
          <p:cNvPicPr/>
          <p:nvPr/>
        </p:nvPicPr>
        <p:blipFill>
          <a:blip r:embed="rId3"/>
          <a:stretch>
            <a:fillRect/>
          </a:stretch>
        </p:blipFill>
        <p:spPr>
          <a:xfrm>
            <a:off x="5325600" y="9663896"/>
            <a:ext cx="3182100" cy="3224100"/>
          </a:xfrm>
          <a:prstGeom prst="rect">
            <a:avLst/>
          </a:prstGeom>
        </p:spPr>
      </p:pic>
      <p:pic>
        <p:nvPicPr>
          <p:cNvPr id="3" name="Picture 2"/>
          <p:cNvPicPr/>
          <p:nvPr/>
        </p:nvPicPr>
        <p:blipFill>
          <a:blip r:embed="rId4"/>
          <a:stretch>
            <a:fillRect/>
          </a:stretch>
        </p:blipFill>
        <p:spPr>
          <a:xfrm>
            <a:off x="5325600" y="1051511"/>
            <a:ext cx="3002100" cy="3554700"/>
          </a:xfrm>
          <a:prstGeom prst="rect">
            <a:avLst/>
          </a:prstGeom>
        </p:spPr>
      </p:pic>
      <p:pic>
        <p:nvPicPr>
          <p:cNvPr id="4" name="Picture 3"/>
          <p:cNvPicPr>
            <a:picLocks noChangeAspect="1"/>
          </p:cNvPicPr>
          <p:nvPr/>
        </p:nvPicPr>
        <p:blipFill>
          <a:blip r:embed="rId5"/>
          <a:stretch>
            <a:fillRect/>
          </a:stretch>
        </p:blipFill>
        <p:spPr>
          <a:xfrm>
            <a:off x="5325600" y="6827936"/>
            <a:ext cx="5768840" cy="624894"/>
          </a:xfrm>
          <a:prstGeom prst="rect">
            <a:avLst/>
          </a:prstGeom>
        </p:spPr>
      </p:pic>
      <p:sp>
        <p:nvSpPr>
          <p:cNvPr id="248" name="Google Shape;248;p40"/>
          <p:cNvSpPr txBox="1">
            <a:spLocks noGrp="1"/>
          </p:cNvSpPr>
          <p:nvPr>
            <p:ph type="ctrTitle" idx="2"/>
          </p:nvPr>
        </p:nvSpPr>
        <p:spPr>
          <a:xfrm>
            <a:off x="1309854" y="236733"/>
            <a:ext cx="6958656" cy="613281"/>
          </a:xfrm>
          <a:prstGeom prst="rect">
            <a:avLst/>
          </a:prstGeom>
        </p:spPr>
        <p:txBody>
          <a:bodyPr spcFirstLastPara="1" wrap="square" lIns="91425" tIns="91425" rIns="91425" bIns="91425" anchor="t" anchorCtr="0">
            <a:noAutofit/>
          </a:bodyPr>
          <a:lstStyle/>
          <a:p>
            <a:pPr lvl="0"/>
            <a:r>
              <a:rPr lang="en-US" sz="2800" dirty="0">
                <a:latin typeface="+mj-lt"/>
              </a:rPr>
              <a:t>Mô-đun bộ nhớ thông qua khởi tạo HDL</a:t>
            </a:r>
            <a:endParaRPr sz="2800" dirty="0">
              <a:latin typeface="+mj-lt"/>
            </a:endParaRPr>
          </a:p>
        </p:txBody>
      </p:sp>
      <p:sp>
        <p:nvSpPr>
          <p:cNvPr id="249" name="Google Shape;249;p40"/>
          <p:cNvSpPr txBox="1">
            <a:spLocks noGrp="1"/>
          </p:cNvSpPr>
          <p:nvPr>
            <p:ph type="subTitle" idx="1"/>
          </p:nvPr>
        </p:nvSpPr>
        <p:spPr>
          <a:xfrm>
            <a:off x="1964849" y="3058425"/>
            <a:ext cx="2678487" cy="450017"/>
          </a:xfrm>
          <a:prstGeom prst="rect">
            <a:avLst/>
          </a:prstGeom>
        </p:spPr>
        <p:txBody>
          <a:bodyPr spcFirstLastPara="1" wrap="square" lIns="91425" tIns="91425" rIns="91425" bIns="91425" anchor="t" anchorCtr="0">
            <a:noAutofit/>
          </a:bodyPr>
          <a:lstStyle/>
          <a:p>
            <a:pPr marL="177800" indent="0"/>
            <a:r>
              <a:rPr lang="en-US" dirty="0">
                <a:latin typeface="+mj-lt"/>
              </a:rPr>
              <a:t>Edit -&gt; Language Templates</a:t>
            </a:r>
          </a:p>
        </p:txBody>
      </p:sp>
      <p:sp>
        <p:nvSpPr>
          <p:cNvPr id="250" name="Google Shape;250;p40"/>
          <p:cNvSpPr txBox="1">
            <a:spLocks noGrp="1"/>
          </p:cNvSpPr>
          <p:nvPr>
            <p:ph type="ctrTitle"/>
          </p:nvPr>
        </p:nvSpPr>
        <p:spPr>
          <a:xfrm>
            <a:off x="2587557" y="2589310"/>
            <a:ext cx="1686776" cy="450017"/>
          </a:xfrm>
          <a:prstGeom prst="rect">
            <a:avLst/>
          </a:prstGeom>
        </p:spPr>
        <p:txBody>
          <a:bodyPr spcFirstLastPara="1" wrap="square" lIns="91425" tIns="91425" rIns="91425" bIns="91425" anchor="b" anchorCtr="0">
            <a:noAutofit/>
          </a:bodyPr>
          <a:lstStyle/>
          <a:p>
            <a:pPr lvl="0"/>
            <a:r>
              <a:rPr lang="vi-VN" dirty="0">
                <a:latin typeface="+mj-lt"/>
              </a:rPr>
              <a:t>Mã khởi tạo</a:t>
            </a:r>
            <a:endParaRPr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00087 -0.09414 L -0.00104 -0.78426 " pathEditMode="relative" rAng="0" ptsTypes="AA">
                                      <p:cBhvr>
                                        <p:cTn id="6" dur="2000" fill="hold"/>
                                        <p:tgtEl>
                                          <p:spTgt spid="3"/>
                                        </p:tgtEl>
                                        <p:attrNameLst>
                                          <p:attrName>ppt_x</p:attrName>
                                          <p:attrName>ppt_y</p:attrName>
                                        </p:attrNameLst>
                                      </p:cBhvr>
                                      <p:rCtr x="-17" y="-34506"/>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0.00521 -0.79352 L -0.00938 -1.3392 " pathEditMode="relative" rAng="0" ptsTypes="AA">
                                      <p:cBhvr>
                                        <p:cTn id="10" dur="2000" fill="hold"/>
                                        <p:tgtEl>
                                          <p:spTgt spid="4"/>
                                        </p:tgtEl>
                                        <p:attrNameLst>
                                          <p:attrName>ppt_x</p:attrName>
                                          <p:attrName>ppt_y</p:attrName>
                                        </p:attrNameLst>
                                      </p:cBhvr>
                                      <p:rCtr x="-208" y="-27284"/>
                                    </p:animMotion>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nodeType="clickEffect">
                                  <p:stCondLst>
                                    <p:cond delay="0"/>
                                  </p:stCondLst>
                                  <p:childTnLst>
                                    <p:animMotion origin="layout" path="M -0.01007 -1.12963 L -0.00989 -1.64197 " pathEditMode="relative" rAng="0" ptsTypes="AA">
                                      <p:cBhvr>
                                        <p:cTn id="14" dur="2000" fill="hold"/>
                                        <p:tgtEl>
                                          <p:spTgt spid="2"/>
                                        </p:tgtEl>
                                        <p:attrNameLst>
                                          <p:attrName>ppt_x</p:attrName>
                                          <p:attrName>ppt_y</p:attrName>
                                        </p:attrNameLst>
                                      </p:cBhvr>
                                      <p:rCtr x="191" y="-26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cxnSp>
        <p:nvCxnSpPr>
          <p:cNvPr id="251" name="Google Shape;251;p40"/>
          <p:cNvCxnSpPr/>
          <p:nvPr/>
        </p:nvCxnSpPr>
        <p:spPr>
          <a:xfrm>
            <a:off x="3957600" y="3045275"/>
            <a:ext cx="1368000" cy="0"/>
          </a:xfrm>
          <a:prstGeom prst="straightConnector1">
            <a:avLst/>
          </a:prstGeom>
          <a:noFill/>
          <a:ln w="9525" cap="flat" cmpd="sng">
            <a:solidFill>
              <a:srgbClr val="434343"/>
            </a:solidFill>
            <a:prstDash val="solid"/>
            <a:round/>
            <a:headEnd type="none" w="med" len="med"/>
            <a:tailEnd type="none" w="med" len="med"/>
          </a:ln>
        </p:spPr>
      </p:cxnSp>
      <p:pic>
        <p:nvPicPr>
          <p:cNvPr id="5" name="Picture 4"/>
          <p:cNvPicPr>
            <a:picLocks noChangeAspect="1"/>
          </p:cNvPicPr>
          <p:nvPr/>
        </p:nvPicPr>
        <p:blipFill>
          <a:blip r:embed="rId3"/>
          <a:stretch>
            <a:fillRect/>
          </a:stretch>
        </p:blipFill>
        <p:spPr>
          <a:xfrm>
            <a:off x="3924259" y="5777345"/>
            <a:ext cx="5219741" cy="3888247"/>
          </a:xfrm>
          <a:prstGeom prst="rect">
            <a:avLst/>
          </a:prstGeom>
        </p:spPr>
      </p:pic>
      <p:pic>
        <p:nvPicPr>
          <p:cNvPr id="3" name="Picture 2"/>
          <p:cNvPicPr>
            <a:picLocks noChangeAspect="1"/>
          </p:cNvPicPr>
          <p:nvPr/>
        </p:nvPicPr>
        <p:blipFill>
          <a:blip r:embed="rId4"/>
          <a:stretch>
            <a:fillRect/>
          </a:stretch>
        </p:blipFill>
        <p:spPr>
          <a:xfrm>
            <a:off x="5455805" y="1238786"/>
            <a:ext cx="2156647" cy="3507124"/>
          </a:xfrm>
          <a:prstGeom prst="rect">
            <a:avLst/>
          </a:prstGeom>
        </p:spPr>
      </p:pic>
      <p:sp>
        <p:nvSpPr>
          <p:cNvPr id="248" name="Google Shape;248;p40"/>
          <p:cNvSpPr txBox="1">
            <a:spLocks noGrp="1"/>
          </p:cNvSpPr>
          <p:nvPr>
            <p:ph type="ctrTitle" idx="2"/>
          </p:nvPr>
        </p:nvSpPr>
        <p:spPr>
          <a:xfrm>
            <a:off x="390985" y="352850"/>
            <a:ext cx="7795415" cy="637224"/>
          </a:xfrm>
          <a:prstGeom prst="rect">
            <a:avLst/>
          </a:prstGeom>
        </p:spPr>
        <p:txBody>
          <a:bodyPr spcFirstLastPara="1" wrap="square" lIns="91425" tIns="91425" rIns="91425" bIns="91425" anchor="t" anchorCtr="0">
            <a:noAutofit/>
          </a:bodyPr>
          <a:lstStyle/>
          <a:p>
            <a:pPr lvl="0"/>
            <a:r>
              <a:rPr lang="en-US" sz="2800" dirty="0">
                <a:latin typeface="+mj-lt"/>
              </a:rPr>
              <a:t>Mô-đun bộ nhớ thông qua Core Generator</a:t>
            </a:r>
            <a:endParaRPr sz="2800" dirty="0">
              <a:latin typeface="+mj-lt"/>
            </a:endParaRPr>
          </a:p>
        </p:txBody>
      </p:sp>
      <p:sp>
        <p:nvSpPr>
          <p:cNvPr id="249" name="Google Shape;249;p40"/>
          <p:cNvSpPr txBox="1">
            <a:spLocks noGrp="1"/>
          </p:cNvSpPr>
          <p:nvPr>
            <p:ph type="subTitle" idx="1"/>
          </p:nvPr>
        </p:nvSpPr>
        <p:spPr>
          <a:xfrm>
            <a:off x="1273853" y="3039328"/>
            <a:ext cx="2517251" cy="1784400"/>
          </a:xfrm>
          <a:prstGeom prst="rect">
            <a:avLst/>
          </a:prstGeom>
        </p:spPr>
        <p:txBody>
          <a:bodyPr spcFirstLastPara="1" wrap="square" lIns="91425" tIns="91425" rIns="91425" bIns="91425" anchor="t" anchorCtr="0">
            <a:noAutofit/>
          </a:bodyPr>
          <a:lstStyle/>
          <a:p>
            <a:pPr marL="177800" indent="0"/>
            <a:r>
              <a:rPr lang="en-US" dirty="0">
                <a:latin typeface="+mj-lt"/>
              </a:rPr>
              <a:t>Project -&gt; New Source</a:t>
            </a:r>
          </a:p>
          <a:p>
            <a:pPr marL="177800" indent="0"/>
            <a:r>
              <a:rPr lang="en-US" dirty="0">
                <a:latin typeface="+mj-lt"/>
              </a:rPr>
              <a:t>-&gt;Sau hộp thoại New Source Wizard xuất hiện</a:t>
            </a:r>
          </a:p>
          <a:p>
            <a:pPr marL="177800" indent="0"/>
            <a:r>
              <a:rPr lang="en-US" dirty="0">
                <a:latin typeface="+mj-lt"/>
              </a:rPr>
              <a:t>-&gt;chọn IP (Coregen &amp; Architecture Wizard) để gọi Coregen program</a:t>
            </a:r>
          </a:p>
        </p:txBody>
      </p:sp>
      <p:sp>
        <p:nvSpPr>
          <p:cNvPr id="250" name="Google Shape;250;p40"/>
          <p:cNvSpPr txBox="1">
            <a:spLocks noGrp="1"/>
          </p:cNvSpPr>
          <p:nvPr>
            <p:ph type="ctrTitle"/>
          </p:nvPr>
        </p:nvSpPr>
        <p:spPr>
          <a:xfrm>
            <a:off x="1661753" y="2245010"/>
            <a:ext cx="2161902" cy="815826"/>
          </a:xfrm>
          <a:prstGeom prst="rect">
            <a:avLst/>
          </a:prstGeom>
        </p:spPr>
        <p:txBody>
          <a:bodyPr spcFirstLastPara="1" wrap="square" lIns="91425" tIns="91425" rIns="91425" bIns="91425" anchor="b" anchorCtr="0">
            <a:noAutofit/>
          </a:bodyPr>
          <a:lstStyle/>
          <a:p>
            <a:pPr lvl="0"/>
            <a:r>
              <a:rPr lang="en-US" dirty="0">
                <a:latin typeface="+mj-lt"/>
              </a:rPr>
              <a:t>Core Generator (Coregen)</a:t>
            </a:r>
            <a:endParaRPr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77778E-6 9.87654E-7 L 0.00191 -0.83827 " pathEditMode="relative" rAng="0" ptsTypes="AA">
                                      <p:cBhvr>
                                        <p:cTn id="6" dur="2000" fill="hold"/>
                                        <p:tgtEl>
                                          <p:spTgt spid="3"/>
                                        </p:tgtEl>
                                        <p:attrNameLst>
                                          <p:attrName>ppt_x</p:attrName>
                                          <p:attrName>ppt_y</p:attrName>
                                        </p:attrNameLst>
                                      </p:cBhvr>
                                      <p:rCtr x="87" y="-41914"/>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3.33333E-6 -4.5679E-6 L -0.00694 -0.87098 " pathEditMode="relative" rAng="0" ptsTypes="AA">
                                      <p:cBhvr>
                                        <p:cTn id="10" dur="2000" fill="hold"/>
                                        <p:tgtEl>
                                          <p:spTgt spid="5"/>
                                        </p:tgtEl>
                                        <p:attrNameLst>
                                          <p:attrName>ppt_x</p:attrName>
                                          <p:attrName>ppt_y</p:attrName>
                                        </p:attrNameLst>
                                      </p:cBhvr>
                                      <p:rCtr x="-347" y="-435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250058" y="812113"/>
            <a:ext cx="6919200" cy="1827847"/>
          </a:xfrm>
        </p:spPr>
        <p:txBody>
          <a:bodyPr/>
          <a:lstStyle/>
          <a:p>
            <a:pPr marL="177800" indent="0">
              <a:buNone/>
            </a:pPr>
            <a:r>
              <a:rPr lang="en-US" sz="1400" dirty="0">
                <a:latin typeface="+mn-lt"/>
              </a:rPr>
              <a:t>C</a:t>
            </a:r>
            <a:r>
              <a:rPr lang="vi-VN" sz="1400" dirty="0">
                <a:latin typeface="+mn-lt"/>
              </a:rPr>
              <a:t>hương trình tổng hợp của ISE, được gọi là XST, cung cấp một bộ sưu tập các mẫu HDL hành vi để suy ra các mô-đun bộ nhớ từ các thiết bị Xilinx FPGA</a:t>
            </a:r>
            <a:endParaRPr lang="en-US" sz="1400" dirty="0">
              <a:latin typeface="+mn-lt"/>
            </a:endParaRPr>
          </a:p>
          <a:p>
            <a:pPr marL="177800" indent="0">
              <a:buNone/>
            </a:pPr>
            <a:r>
              <a:rPr lang="en-US" sz="1400" dirty="0">
                <a:latin typeface="+mn-lt"/>
              </a:rPr>
              <a:t>C</a:t>
            </a:r>
            <a:r>
              <a:rPr lang="vi-VN" sz="1400" dirty="0">
                <a:latin typeface="+mn-lt"/>
              </a:rPr>
              <a:t>húng dễ hiểu và có thể được mô phỏng mà không cần thêm thư viện HDL. </a:t>
            </a:r>
            <a:endParaRPr lang="en-US" sz="1400" dirty="0">
              <a:latin typeface="+mn-lt"/>
            </a:endParaRPr>
          </a:p>
          <a:p>
            <a:pPr marL="177800" indent="0">
              <a:buNone/>
            </a:pPr>
            <a:r>
              <a:rPr lang="vi-VN" sz="1400" dirty="0">
                <a:latin typeface="+mn-lt"/>
              </a:rPr>
              <a:t>Tuy nhiên, trong khi mô tả không đề cập rõ ràng đến bất kỳ thành phần Xilinx nào, mã có thể không được phần mềm tổng hợp của bên thứ ba khác </a:t>
            </a:r>
            <a:r>
              <a:rPr lang="vi-VN" sz="1400">
                <a:latin typeface="+mn-lt"/>
              </a:rPr>
              <a:t>nhận dạng</a:t>
            </a:r>
            <a:r>
              <a:rPr lang="en-US" sz="1400">
                <a:latin typeface="+mn-lt"/>
              </a:rPr>
              <a:t>, k</a:t>
            </a:r>
            <a:r>
              <a:rPr lang="vi-VN" sz="1400">
                <a:latin typeface="+mn-lt"/>
              </a:rPr>
              <a:t>hông </a:t>
            </a:r>
            <a:r>
              <a:rPr lang="vi-VN" sz="1400" dirty="0">
                <a:latin typeface="+mn-lt"/>
              </a:rPr>
              <a:t>phải lúc nào cũng có thể suy ra mô-đun bộ nhớ mong muốn.</a:t>
            </a:r>
            <a:endParaRPr lang="en-US" sz="1400" dirty="0">
              <a:latin typeface="+mn-lt"/>
            </a:endParaRPr>
          </a:p>
          <a:p>
            <a:pPr marL="177800" indent="0">
              <a:buNone/>
            </a:pPr>
            <a:r>
              <a:rPr lang="vi-VN" sz="1400" dirty="0">
                <a:latin typeface="+mn-lt"/>
              </a:rPr>
              <a:t>Do đó, các mẫu này tốt nhất có thể được mô tả dưới dạng</a:t>
            </a:r>
            <a:r>
              <a:rPr lang="en-US" sz="1400" dirty="0">
                <a:latin typeface="+mn-lt"/>
              </a:rPr>
              <a:t>:</a:t>
            </a:r>
          </a:p>
          <a:p>
            <a:pPr marL="177800" indent="0">
              <a:buNone/>
            </a:pPr>
            <a:r>
              <a:rPr lang="vi-VN" sz="1400" dirty="0">
                <a:latin typeface="+mn-lt"/>
              </a:rPr>
              <a:t> </a:t>
            </a:r>
            <a:endParaRPr lang="en-US" sz="1400" dirty="0">
              <a:latin typeface="+mn-lt"/>
            </a:endParaRPr>
          </a:p>
        </p:txBody>
      </p:sp>
      <p:sp>
        <p:nvSpPr>
          <p:cNvPr id="3" name="Title 2"/>
          <p:cNvSpPr>
            <a:spLocks noGrp="1"/>
          </p:cNvSpPr>
          <p:nvPr>
            <p:ph type="ctrTitle"/>
          </p:nvPr>
        </p:nvSpPr>
        <p:spPr>
          <a:xfrm>
            <a:off x="1250058" y="219851"/>
            <a:ext cx="7249608" cy="561550"/>
          </a:xfrm>
        </p:spPr>
        <p:txBody>
          <a:bodyPr/>
          <a:lstStyle/>
          <a:p>
            <a:r>
              <a:rPr lang="en-US" sz="2800" dirty="0">
                <a:latin typeface="+mj-lt"/>
              </a:rPr>
              <a:t>Mô-đun bộ nhớ thông qua suy luận HDL</a:t>
            </a:r>
          </a:p>
        </p:txBody>
      </p:sp>
      <p:grpSp>
        <p:nvGrpSpPr>
          <p:cNvPr id="8" name="Group 7"/>
          <p:cNvGrpSpPr/>
          <p:nvPr/>
        </p:nvGrpSpPr>
        <p:grpSpPr>
          <a:xfrm>
            <a:off x="-1" y="2749449"/>
            <a:ext cx="4780106" cy="1975500"/>
            <a:chOff x="-21399" y="1403649"/>
            <a:chExt cx="4071907" cy="1975500"/>
          </a:xfrm>
        </p:grpSpPr>
        <p:sp>
          <p:nvSpPr>
            <p:cNvPr id="5" name="Google Shape;413;p46"/>
            <p:cNvSpPr/>
            <p:nvPr/>
          </p:nvSpPr>
          <p:spPr>
            <a:xfrm rot="5400000">
              <a:off x="1747258" y="1075899"/>
              <a:ext cx="1975500" cy="26310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cxnSp>
          <p:nvCxnSpPr>
            <p:cNvPr id="6" name="Google Shape;414;p46"/>
            <p:cNvCxnSpPr>
              <a:cxnSpLocks/>
            </p:cNvCxnSpPr>
            <p:nvPr/>
          </p:nvCxnSpPr>
          <p:spPr>
            <a:xfrm flipH="1">
              <a:off x="-21399" y="2184175"/>
              <a:ext cx="2141241" cy="0"/>
            </a:xfrm>
            <a:prstGeom prst="straightConnector1">
              <a:avLst/>
            </a:prstGeom>
            <a:noFill/>
            <a:ln w="9525" cap="flat" cmpd="sng">
              <a:solidFill>
                <a:srgbClr val="434343"/>
              </a:solidFill>
              <a:prstDash val="solid"/>
              <a:round/>
              <a:headEnd type="none" w="med" len="med"/>
              <a:tailEnd type="none" w="med" len="med"/>
            </a:ln>
          </p:spPr>
        </p:cxnSp>
        <p:sp>
          <p:nvSpPr>
            <p:cNvPr id="7" name="Google Shape;416;p46"/>
            <p:cNvSpPr txBox="1"/>
            <p:nvPr/>
          </p:nvSpPr>
          <p:spPr>
            <a:xfrm>
              <a:off x="2038481" y="1908202"/>
              <a:ext cx="1517439" cy="90809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1600" dirty="0">
                  <a:solidFill>
                    <a:schemeClr val="lt1"/>
                  </a:solidFill>
                  <a:latin typeface="+mj-lt"/>
                </a:rPr>
                <a:t>Mô tả hành vi "bán </a:t>
              </a:r>
              <a:r>
                <a:rPr lang="en-US" sz="1600">
                  <a:solidFill>
                    <a:schemeClr val="lt1"/>
                  </a:solidFill>
                  <a:latin typeface="+mj-lt"/>
                </a:rPr>
                <a:t>di động“</a:t>
              </a:r>
            </a:p>
            <a:p>
              <a:r>
                <a:rPr lang="en-US" sz="1600" i="1">
                  <a:solidFill>
                    <a:schemeClr val="lt1"/>
                  </a:solidFill>
                  <a:latin typeface="+mj-lt"/>
                </a:rPr>
                <a:t>Semi-portable</a:t>
              </a:r>
              <a:endParaRPr lang="en-US" sz="1600" i="1" dirty="0">
                <a:latin typeface="+mj-lt"/>
              </a:endParaRPr>
            </a:p>
          </p:txBody>
        </p:sp>
      </p:grpSp>
      <p:grpSp>
        <p:nvGrpSpPr>
          <p:cNvPr id="18" name="Group 17"/>
          <p:cNvGrpSpPr/>
          <p:nvPr/>
        </p:nvGrpSpPr>
        <p:grpSpPr>
          <a:xfrm>
            <a:off x="4893617" y="2749449"/>
            <a:ext cx="4250383" cy="1975500"/>
            <a:chOff x="4969652" y="2148175"/>
            <a:chExt cx="4302306" cy="1975500"/>
          </a:xfrm>
        </p:grpSpPr>
        <p:sp>
          <p:nvSpPr>
            <p:cNvPr id="15" name="Google Shape;411;p46"/>
            <p:cNvSpPr/>
            <p:nvPr/>
          </p:nvSpPr>
          <p:spPr>
            <a:xfrm rot="16200000" flipH="1">
              <a:off x="5481140" y="1636687"/>
              <a:ext cx="1975500" cy="2998475"/>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cxnSp>
          <p:nvCxnSpPr>
            <p:cNvPr id="16" name="Google Shape;412;p46"/>
            <p:cNvCxnSpPr/>
            <p:nvPr/>
          </p:nvCxnSpPr>
          <p:spPr>
            <a:xfrm rot="10800000">
              <a:off x="6682358" y="3506150"/>
              <a:ext cx="2589600" cy="0"/>
            </a:xfrm>
            <a:prstGeom prst="straightConnector1">
              <a:avLst/>
            </a:prstGeom>
            <a:noFill/>
            <a:ln w="9525" cap="flat" cmpd="sng">
              <a:solidFill>
                <a:srgbClr val="434343"/>
              </a:solidFill>
              <a:prstDash val="solid"/>
              <a:round/>
              <a:headEnd type="none" w="med" len="med"/>
              <a:tailEnd type="none" w="med" len="med"/>
            </a:ln>
          </p:spPr>
        </p:cxnSp>
        <p:sp>
          <p:nvSpPr>
            <p:cNvPr id="17" name="Google Shape;418;p46"/>
            <p:cNvSpPr txBox="1"/>
            <p:nvPr/>
          </p:nvSpPr>
          <p:spPr>
            <a:xfrm>
              <a:off x="5141856" y="2652728"/>
              <a:ext cx="2654067" cy="91036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1600" dirty="0">
                  <a:solidFill>
                    <a:schemeClr val="lt1"/>
                  </a:solidFill>
                  <a:latin typeface="+mj-lt"/>
                </a:rPr>
                <a:t>Mô tả hành </a:t>
              </a:r>
              <a:r>
                <a:rPr lang="en-US" sz="1600">
                  <a:solidFill>
                    <a:schemeClr val="lt1"/>
                  </a:solidFill>
                  <a:latin typeface="+mj-lt"/>
                </a:rPr>
                <a:t>vi </a:t>
              </a:r>
            </a:p>
            <a:p>
              <a:pPr algn="ctr"/>
              <a:r>
                <a:rPr lang="en-US" sz="1600">
                  <a:solidFill>
                    <a:schemeClr val="lt1"/>
                  </a:solidFill>
                  <a:latin typeface="+mj-lt"/>
                </a:rPr>
                <a:t>“linh kiện bán dẫn độc lập“</a:t>
              </a:r>
            </a:p>
            <a:p>
              <a:pPr algn="ctr"/>
              <a:r>
                <a:rPr lang="en-US" sz="1600" i="1">
                  <a:solidFill>
                    <a:schemeClr val="lt1"/>
                  </a:solidFill>
                  <a:latin typeface="+mj-lt"/>
                </a:rPr>
                <a:t>Semi-device-independent</a:t>
              </a:r>
              <a:endParaRPr lang="en-US" sz="1600" i="1" dirty="0">
                <a:latin typeface="+mj-lt"/>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48"/>
          <p:cNvSpPr txBox="1">
            <a:spLocks noGrp="1"/>
          </p:cNvSpPr>
          <p:nvPr>
            <p:ph type="ctrTitle"/>
          </p:nvPr>
        </p:nvSpPr>
        <p:spPr>
          <a:xfrm flipH="1">
            <a:off x="1180003" y="1584638"/>
            <a:ext cx="5195700" cy="1921200"/>
          </a:xfrm>
          <a:prstGeom prst="rect">
            <a:avLst/>
          </a:prstGeom>
        </p:spPr>
        <p:txBody>
          <a:bodyPr spcFirstLastPara="1" wrap="square" lIns="91425" tIns="91425" rIns="91425" bIns="91425" anchor="ctr" anchorCtr="0">
            <a:noAutofit/>
          </a:bodyPr>
          <a:lstStyle/>
          <a:p>
            <a:pPr lvl="0"/>
            <a:r>
              <a:rPr lang="en-US" dirty="0">
                <a:latin typeface="Bodoni MT" panose="02070603080606020203" pitchFamily="18" charset="0"/>
              </a:rPr>
              <a:t>CÁC MẪU HDL CHO SUY LUẬN BỘ NHỚ</a:t>
            </a:r>
            <a:endParaRPr dirty="0">
              <a:latin typeface="Bodoni MT" panose="02070603080606020203" pitchFamily="18" charset="0"/>
            </a:endParaRPr>
          </a:p>
        </p:txBody>
      </p:sp>
      <p:sp>
        <p:nvSpPr>
          <p:cNvPr id="437" name="Google Shape;437;p48"/>
          <p:cNvSpPr txBox="1">
            <a:spLocks noGrp="1"/>
          </p:cNvSpPr>
          <p:nvPr>
            <p:ph type="title" idx="2"/>
          </p:nvPr>
        </p:nvSpPr>
        <p:spPr>
          <a:xfrm flipH="1">
            <a:off x="1180003" y="835102"/>
            <a:ext cx="875820" cy="95461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3</a:t>
            </a:r>
          </a:p>
        </p:txBody>
      </p:sp>
      <p:cxnSp>
        <p:nvCxnSpPr>
          <p:cNvPr id="439" name="Google Shape;439;p48"/>
          <p:cNvCxnSpPr>
            <a:cxnSpLocks/>
          </p:cNvCxnSpPr>
          <p:nvPr/>
        </p:nvCxnSpPr>
        <p:spPr>
          <a:xfrm>
            <a:off x="149157" y="2802750"/>
            <a:ext cx="1145943"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7"/>
                                        </p:tgtEl>
                                        <p:attrNameLst>
                                          <p:attrName>style.visibility</p:attrName>
                                        </p:attrNameLst>
                                      </p:cBhvr>
                                      <p:to>
                                        <p:strVal val="visible"/>
                                      </p:to>
                                    </p:set>
                                    <p:animEffect transition="in" filter="fade">
                                      <p:cBhvr>
                                        <p:cTn id="11" dur="8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77900" y="2449350"/>
            <a:ext cx="3983400" cy="981226"/>
          </a:xfrm>
          <a:prstGeom prst="rect">
            <a:avLst/>
          </a:prstGeom>
        </p:spPr>
        <p:txBody>
          <a:bodyPr spcFirstLastPara="1" wrap="square" lIns="91425" tIns="91425" rIns="91425" bIns="91425" anchor="t" anchorCtr="0">
            <a:noAutofit/>
          </a:bodyPr>
          <a:lstStyle/>
          <a:p>
            <a:pPr marL="0" lvl="0" indent="0"/>
            <a:r>
              <a:rPr lang="vi-VN" dirty="0">
                <a:latin typeface="+mn-lt"/>
              </a:rPr>
              <a:t>Để tránh hiểu sai, chúng ta nên hạn chế tạo mã "sáng tạo" của riêng mình. Tất cả các mã trong các phần phụ sau đây đều dựa trên các mẫu của XST </a:t>
            </a:r>
            <a:r>
              <a:rPr lang="vi-VN">
                <a:latin typeface="+mn-lt"/>
              </a:rPr>
              <a:t>v8.li </a:t>
            </a:r>
            <a:r>
              <a:rPr lang="en-US" dirty="0">
                <a:latin typeface="+mn-lt"/>
              </a:rPr>
              <a:t>Manual.</a:t>
            </a:r>
            <a:endParaRPr dirty="0">
              <a:latin typeface="+mn-lt"/>
            </a:endParaRPr>
          </a:p>
        </p:txBody>
      </p:sp>
      <p:sp>
        <p:nvSpPr>
          <p:cNvPr id="206" name="Google Shape;206;p37"/>
          <p:cNvSpPr txBox="1">
            <a:spLocks noGrp="1"/>
          </p:cNvSpPr>
          <p:nvPr>
            <p:ph type="ctrTitle"/>
          </p:nvPr>
        </p:nvSpPr>
        <p:spPr>
          <a:xfrm>
            <a:off x="2635950" y="1766750"/>
            <a:ext cx="3867300" cy="682599"/>
          </a:xfrm>
          <a:prstGeom prst="rect">
            <a:avLst/>
          </a:prstGeom>
        </p:spPr>
        <p:txBody>
          <a:bodyPr spcFirstLastPara="1" wrap="square" lIns="91425" tIns="91425" rIns="91425" bIns="91425" anchor="b" anchorCtr="0">
            <a:noAutofit/>
          </a:bodyPr>
          <a:lstStyle/>
          <a:p>
            <a:pPr lvl="0"/>
            <a:r>
              <a:rPr lang="en-US" dirty="0">
                <a:latin typeface="+mn-lt"/>
              </a:rPr>
              <a:t>Mô-đun bộ nhớ</a:t>
            </a:r>
            <a:endParaRPr dirty="0">
              <a:latin typeface="+mn-lt"/>
            </a:endParaRPr>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1771050" y="829023"/>
            <a:ext cx="5214300" cy="7329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latin typeface="+mj-lt"/>
              </a:rPr>
              <a:t>MÔ PHỎNG</a:t>
            </a:r>
            <a:endParaRPr sz="3600" dirty="0">
              <a:latin typeface="+mj-lt"/>
            </a:endParaRPr>
          </a:p>
        </p:txBody>
      </p:sp>
      <p:sp>
        <p:nvSpPr>
          <p:cNvPr id="299" name="Google Shape;299;p43"/>
          <p:cNvSpPr txBox="1">
            <a:spLocks noGrp="1"/>
          </p:cNvSpPr>
          <p:nvPr>
            <p:ph type="subTitle" idx="1"/>
          </p:nvPr>
        </p:nvSpPr>
        <p:spPr>
          <a:xfrm>
            <a:off x="2015450" y="3007575"/>
            <a:ext cx="2052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solidFill>
                  <a:schemeClr val="dk1"/>
                </a:solidFill>
                <a:latin typeface="+mj-lt"/>
              </a:rPr>
              <a:t>(Ram một cổng) </a:t>
            </a:r>
            <a:endParaRPr sz="1200" dirty="0">
              <a:latin typeface="+mj-lt"/>
            </a:endParaRPr>
          </a:p>
        </p:txBody>
      </p:sp>
      <p:sp>
        <p:nvSpPr>
          <p:cNvPr id="300" name="Google Shape;300;p43"/>
          <p:cNvSpPr txBox="1">
            <a:spLocks noGrp="1"/>
          </p:cNvSpPr>
          <p:nvPr>
            <p:ph type="ctrTitle"/>
          </p:nvPr>
        </p:nvSpPr>
        <p:spPr>
          <a:xfrm>
            <a:off x="1704600" y="2721813"/>
            <a:ext cx="2673600" cy="427500"/>
          </a:xfrm>
          <a:prstGeom prst="rect">
            <a:avLst/>
          </a:prstGeom>
        </p:spPr>
        <p:txBody>
          <a:bodyPr spcFirstLastPara="1" wrap="square" lIns="91425" tIns="91425" rIns="91425" bIns="91425" anchor="b" anchorCtr="0">
            <a:noAutofit/>
          </a:bodyPr>
          <a:lstStyle/>
          <a:p>
            <a:pPr lvl="0"/>
            <a:r>
              <a:rPr lang="en-US" dirty="0">
                <a:latin typeface="+mj-lt"/>
              </a:rPr>
              <a:t>Single-port RAM</a:t>
            </a:r>
            <a:endParaRPr dirty="0">
              <a:latin typeface="+mj-lt"/>
            </a:endParaRPr>
          </a:p>
        </p:txBody>
      </p:sp>
      <p:sp>
        <p:nvSpPr>
          <p:cNvPr id="302" name="Google Shape;302;p43"/>
          <p:cNvSpPr txBox="1">
            <a:spLocks noGrp="1"/>
          </p:cNvSpPr>
          <p:nvPr>
            <p:ph type="ctrTitle" idx="2"/>
          </p:nvPr>
        </p:nvSpPr>
        <p:spPr>
          <a:xfrm>
            <a:off x="4594393" y="1896227"/>
            <a:ext cx="2673600" cy="427500"/>
          </a:xfrm>
          <a:prstGeom prst="rect">
            <a:avLst/>
          </a:prstGeom>
        </p:spPr>
        <p:txBody>
          <a:bodyPr spcFirstLastPara="1" wrap="square" lIns="91425" tIns="91425" rIns="91425" bIns="91425" anchor="b" anchorCtr="0">
            <a:noAutofit/>
          </a:bodyPr>
          <a:lstStyle/>
          <a:p>
            <a:pPr lvl="0"/>
            <a:r>
              <a:rPr lang="en-US" dirty="0">
                <a:latin typeface="+mj-lt"/>
              </a:rPr>
              <a:t>Dual-port RAM</a:t>
            </a:r>
            <a:endParaRPr dirty="0">
              <a:latin typeface="+mj-lt"/>
            </a:endParaRPr>
          </a:p>
        </p:txBody>
      </p:sp>
      <p:sp>
        <p:nvSpPr>
          <p:cNvPr id="303" name="Google Shape;303;p43"/>
          <p:cNvSpPr txBox="1">
            <a:spLocks noGrp="1"/>
          </p:cNvSpPr>
          <p:nvPr>
            <p:ph type="subTitle" idx="3"/>
          </p:nvPr>
        </p:nvSpPr>
        <p:spPr>
          <a:xfrm>
            <a:off x="4797277" y="2212154"/>
            <a:ext cx="2218200" cy="3578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US" sz="1200" dirty="0">
                <a:solidFill>
                  <a:schemeClr val="dk1"/>
                </a:solidFill>
                <a:latin typeface="+mj-lt"/>
              </a:rPr>
              <a:t>(Ram hai cổng)</a:t>
            </a:r>
            <a:endParaRPr dirty="0">
              <a:latin typeface="+mj-lt"/>
            </a:endParaRPr>
          </a:p>
        </p:txBody>
      </p:sp>
      <p:cxnSp>
        <p:nvCxnSpPr>
          <p:cNvPr id="304" name="Google Shape;304;p43"/>
          <p:cNvCxnSpPr/>
          <p:nvPr/>
        </p:nvCxnSpPr>
        <p:spPr>
          <a:xfrm>
            <a:off x="4378200" y="2103275"/>
            <a:ext cx="0" cy="1647600"/>
          </a:xfrm>
          <a:prstGeom prst="straightConnector1">
            <a:avLst/>
          </a:prstGeom>
          <a:noFill/>
          <a:ln w="9525" cap="flat" cmpd="sng">
            <a:solidFill>
              <a:srgbClr val="595959"/>
            </a:solidFill>
            <a:prstDash val="solid"/>
            <a:round/>
            <a:headEnd type="none" w="med" len="med"/>
            <a:tailEnd type="none" w="med" len="med"/>
          </a:ln>
        </p:spPr>
      </p:cxnSp>
      <p:grpSp>
        <p:nvGrpSpPr>
          <p:cNvPr id="306" name="Google Shape;306;p43"/>
          <p:cNvGrpSpPr/>
          <p:nvPr/>
        </p:nvGrpSpPr>
        <p:grpSpPr>
          <a:xfrm>
            <a:off x="5536188" y="2791283"/>
            <a:ext cx="644700" cy="644700"/>
            <a:chOff x="4249650" y="3516549"/>
            <a:chExt cx="644700" cy="644700"/>
          </a:xfrm>
        </p:grpSpPr>
        <p:sp>
          <p:nvSpPr>
            <p:cNvPr id="307" name="Google Shape;307;p43"/>
            <p:cNvSpPr/>
            <p:nvPr/>
          </p:nvSpPr>
          <p:spPr>
            <a:xfrm>
              <a:off x="4249650" y="3516549"/>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grpSp>
          <p:nvGrpSpPr>
            <p:cNvPr id="308" name="Google Shape;308;p43"/>
            <p:cNvGrpSpPr/>
            <p:nvPr/>
          </p:nvGrpSpPr>
          <p:grpSpPr>
            <a:xfrm>
              <a:off x="4406310" y="3674550"/>
              <a:ext cx="331365" cy="328699"/>
              <a:chOff x="-5613150" y="3991272"/>
              <a:chExt cx="294599" cy="292228"/>
            </a:xfrm>
          </p:grpSpPr>
          <p:sp>
            <p:nvSpPr>
              <p:cNvPr id="309" name="Google Shape;309;p4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310" name="Google Shape;310;p4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311" name="Google Shape;311;p4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312" name="Google Shape;312;p4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313" name="Google Shape;313;p4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314" name="Google Shape;314;p4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315" name="Google Shape;315;p4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316" name="Google Shape;316;p43"/>
              <p:cNvSpPr/>
              <p:nvPr/>
            </p:nvSpPr>
            <p:spPr>
              <a:xfrm>
                <a:off x="-5610776" y="3991272"/>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317" name="Google Shape;317;p4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grpSp>
      </p:grpSp>
      <p:grpSp>
        <p:nvGrpSpPr>
          <p:cNvPr id="318" name="Google Shape;318;p43"/>
          <p:cNvGrpSpPr/>
          <p:nvPr/>
        </p:nvGrpSpPr>
        <p:grpSpPr>
          <a:xfrm>
            <a:off x="2719050" y="1770750"/>
            <a:ext cx="644700" cy="644700"/>
            <a:chOff x="1576050" y="1853650"/>
            <a:chExt cx="644700" cy="644700"/>
          </a:xfrm>
        </p:grpSpPr>
        <p:sp>
          <p:nvSpPr>
            <p:cNvPr id="319" name="Google Shape;319;p43"/>
            <p:cNvSpPr/>
            <p:nvPr/>
          </p:nvSpPr>
          <p:spPr>
            <a:xfrm>
              <a:off x="1576050" y="185365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grpSp>
          <p:nvGrpSpPr>
            <p:cNvPr id="320" name="Google Shape;320;p43"/>
            <p:cNvGrpSpPr/>
            <p:nvPr/>
          </p:nvGrpSpPr>
          <p:grpSpPr>
            <a:xfrm>
              <a:off x="1733606" y="2012194"/>
              <a:ext cx="329595" cy="327598"/>
              <a:chOff x="-6689825" y="3992050"/>
              <a:chExt cx="293025" cy="291250"/>
            </a:xfrm>
          </p:grpSpPr>
          <p:sp>
            <p:nvSpPr>
              <p:cNvPr id="321" name="Google Shape;321;p4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322" name="Google Shape;322;p4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323" name="Google Shape;323;p4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324" name="Google Shape;324;p4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325" name="Google Shape;325;p4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326" name="Google Shape;326;p4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327" name="Google Shape;327;p4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328" name="Google Shape;328;p4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329" name="Google Shape;329;p4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330" name="Google Shape;330;p4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331" name="Google Shape;331;p4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332" name="Google Shape;332;p4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grpSp>
      </p:grpSp>
      <p:cxnSp>
        <p:nvCxnSpPr>
          <p:cNvPr id="35" name="Google Shape;439;p48"/>
          <p:cNvCxnSpPr/>
          <p:nvPr/>
        </p:nvCxnSpPr>
        <p:spPr>
          <a:xfrm>
            <a:off x="866250" y="641590"/>
            <a:ext cx="1676700" cy="0"/>
          </a:xfrm>
          <a:prstGeom prst="straightConnector1">
            <a:avLst/>
          </a:prstGeom>
          <a:noFill/>
          <a:ln w="9525" cap="flat" cmpd="sng">
            <a:solidFill>
              <a:srgbClr val="434343"/>
            </a:solidFill>
            <a:prstDash val="solid"/>
            <a:round/>
            <a:headEnd type="none" w="med" len="med"/>
            <a:tailEnd type="none" w="med" len="med"/>
          </a:ln>
        </p:spPr>
      </p:cxnSp>
      <p:sp>
        <p:nvSpPr>
          <p:cNvPr id="2" name="TextBox 1"/>
          <p:cNvSpPr txBox="1"/>
          <p:nvPr/>
        </p:nvSpPr>
        <p:spPr>
          <a:xfrm>
            <a:off x="2513255" y="4293"/>
            <a:ext cx="663251" cy="1323439"/>
          </a:xfrm>
          <a:prstGeom prst="rect">
            <a:avLst/>
          </a:prstGeom>
          <a:noFill/>
        </p:spPr>
        <p:txBody>
          <a:bodyPr wrap="square" rtlCol="0">
            <a:spAutoFit/>
          </a:bodyPr>
          <a:lstStyle/>
          <a:p>
            <a:r>
              <a:rPr lang="en-US" sz="8000" b="1" dirty="0">
                <a:solidFill>
                  <a:schemeClr val="tx1">
                    <a:lumMod val="65000"/>
                    <a:lumOff val="35000"/>
                  </a:schemeClr>
                </a:solidFill>
                <a:latin typeface="+mj-lt"/>
              </a:rPr>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p:tgtEl>
                                          <p:spTgt spid="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30"/>
          <p:cNvSpPr/>
          <p:nvPr/>
        </p:nvSpPr>
        <p:spPr>
          <a:xfrm>
            <a:off x="355181" y="1297602"/>
            <a:ext cx="4216820" cy="1995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Rounded Corners 29"/>
          <p:cNvSpPr/>
          <p:nvPr/>
        </p:nvSpPr>
        <p:spPr>
          <a:xfrm>
            <a:off x="2267106" y="3612258"/>
            <a:ext cx="4723141" cy="1379111"/>
          </a:xfrm>
          <a:prstGeom prst="roundRect">
            <a:avLst/>
          </a:prstGeom>
          <a:solidFill>
            <a:srgbClr val="E9F8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8" name="Title 7"/>
          <p:cNvSpPr>
            <a:spLocks noGrp="1"/>
          </p:cNvSpPr>
          <p:nvPr>
            <p:ph type="ctrTitle" idx="6"/>
          </p:nvPr>
        </p:nvSpPr>
        <p:spPr>
          <a:xfrm>
            <a:off x="1874166" y="239495"/>
            <a:ext cx="5214300" cy="551175"/>
          </a:xfrm>
        </p:spPr>
        <p:txBody>
          <a:bodyPr/>
          <a:lstStyle/>
          <a:p>
            <a:r>
              <a:rPr lang="en-US" sz="2800" dirty="0">
                <a:latin typeface="+mn-lt"/>
              </a:rPr>
              <a:t>Single-Port RAM</a:t>
            </a:r>
          </a:p>
        </p:txBody>
      </p:sp>
      <p:pic>
        <p:nvPicPr>
          <p:cNvPr id="11" name="Picture 10"/>
          <p:cNvPicPr>
            <a:picLocks noChangeAspect="1"/>
          </p:cNvPicPr>
          <p:nvPr/>
        </p:nvPicPr>
        <p:blipFill rotWithShape="1">
          <a:blip r:embed="rId3"/>
          <a:srcRect l="2009" t="6334" r="1200" b="4345"/>
          <a:stretch>
            <a:fillRect/>
          </a:stretch>
        </p:blipFill>
        <p:spPr>
          <a:xfrm>
            <a:off x="4912066" y="1428278"/>
            <a:ext cx="3619815" cy="1842781"/>
          </a:xfrm>
          <a:prstGeom prst="rect">
            <a:avLst/>
          </a:prstGeom>
        </p:spPr>
      </p:pic>
      <p:sp>
        <p:nvSpPr>
          <p:cNvPr id="12" name="TextBox 11"/>
          <p:cNvSpPr txBox="1"/>
          <p:nvPr/>
        </p:nvSpPr>
        <p:spPr>
          <a:xfrm>
            <a:off x="453445" y="1297602"/>
            <a:ext cx="4027895" cy="199541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US" dirty="0">
                <a:latin typeface="+mn-lt"/>
                <a:ea typeface="Roboto" panose="02000000000000000000" pitchFamily="2" charset="0"/>
              </a:rPr>
              <a:t>Single-Port RAM là RAM có một kênh đọc và ghi với một đường vào địa chỉ.</a:t>
            </a:r>
          </a:p>
          <a:p>
            <a:pPr marL="285750" indent="-285750" algn="just">
              <a:lnSpc>
                <a:spcPct val="150000"/>
              </a:lnSpc>
              <a:buFont typeface="Wingdings" panose="05000000000000000000" pitchFamily="2" charset="2"/>
              <a:buChar char="§"/>
            </a:pPr>
            <a:r>
              <a:rPr lang="en-US" dirty="0">
                <a:latin typeface="+mn-lt"/>
                <a:ea typeface="Roboto" panose="02000000000000000000" pitchFamily="2" charset="0"/>
              </a:rPr>
              <a:t>Single-Port RAM chỉ có thể được truy cập tại một địa chỉ trong một thời điểm.</a:t>
            </a:r>
          </a:p>
          <a:p>
            <a:pPr marL="285750" indent="-285750" algn="just">
              <a:lnSpc>
                <a:spcPct val="150000"/>
              </a:lnSpc>
              <a:buFont typeface="Wingdings" panose="05000000000000000000" pitchFamily="2" charset="2"/>
              <a:buChar char="§"/>
            </a:pPr>
            <a:r>
              <a:rPr lang="en-US" dirty="0">
                <a:latin typeface="+mn-lt"/>
                <a:ea typeface="Roboto" panose="02000000000000000000" pitchFamily="2" charset="0"/>
              </a:rPr>
              <a:t>Hay chỉ cho phép có một phần tử bộ nhớ được đọc/ghi trong mỗi chu kỳ đồng hồ.</a:t>
            </a:r>
          </a:p>
        </p:txBody>
      </p:sp>
      <p:sp>
        <p:nvSpPr>
          <p:cNvPr id="15" name="TextBox 14"/>
          <p:cNvSpPr txBox="1"/>
          <p:nvPr/>
        </p:nvSpPr>
        <p:spPr>
          <a:xfrm>
            <a:off x="3952770" y="3757618"/>
            <a:ext cx="1768344" cy="307777"/>
          </a:xfrm>
          <a:prstGeom prst="rect">
            <a:avLst/>
          </a:prstGeom>
          <a:noFill/>
        </p:spPr>
        <p:txBody>
          <a:bodyPr wrap="square" rtlCol="0">
            <a:spAutoFit/>
          </a:bodyPr>
          <a:lstStyle/>
          <a:p>
            <a:r>
              <a:rPr lang="en-US" dirty="0">
                <a:latin typeface="+mn-lt"/>
                <a:ea typeface="Roboto" panose="02000000000000000000" pitchFamily="2" charset="0"/>
              </a:rPr>
              <a:t>Single-port RAM</a:t>
            </a:r>
          </a:p>
        </p:txBody>
      </p:sp>
      <p:cxnSp>
        <p:nvCxnSpPr>
          <p:cNvPr id="17" name="Straight Arrow Connector 16"/>
          <p:cNvCxnSpPr/>
          <p:nvPr/>
        </p:nvCxnSpPr>
        <p:spPr>
          <a:xfrm>
            <a:off x="4651359" y="4119190"/>
            <a:ext cx="770817" cy="2623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H="1">
            <a:off x="3835199" y="4119190"/>
            <a:ext cx="816160" cy="2623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4934760" y="4417384"/>
            <a:ext cx="2055487" cy="369332"/>
          </a:xfrm>
          <a:prstGeom prst="rect">
            <a:avLst/>
          </a:prstGeom>
          <a:noFill/>
        </p:spPr>
        <p:txBody>
          <a:bodyPr wrap="square" rtlCol="0">
            <a:spAutoFit/>
          </a:bodyPr>
          <a:lstStyle/>
          <a:p>
            <a:r>
              <a:rPr lang="en-US" sz="1800" b="0" i="1" dirty="0">
                <a:solidFill>
                  <a:srgbClr val="000000"/>
                </a:solidFill>
                <a:effectLst/>
                <a:latin typeface="+mn-lt"/>
              </a:rPr>
              <a:t>synchronous read</a:t>
            </a:r>
            <a:r>
              <a:rPr lang="en-US" dirty="0">
                <a:latin typeface="+mn-lt"/>
              </a:rPr>
              <a:t> </a:t>
            </a:r>
          </a:p>
        </p:txBody>
      </p:sp>
      <p:sp>
        <p:nvSpPr>
          <p:cNvPr id="29" name="TextBox 28"/>
          <p:cNvSpPr txBox="1"/>
          <p:nvPr/>
        </p:nvSpPr>
        <p:spPr>
          <a:xfrm>
            <a:off x="2440951" y="4406594"/>
            <a:ext cx="2210408" cy="584775"/>
          </a:xfrm>
          <a:prstGeom prst="rect">
            <a:avLst/>
          </a:prstGeom>
          <a:noFill/>
        </p:spPr>
        <p:txBody>
          <a:bodyPr wrap="square" rtlCol="0">
            <a:spAutoFit/>
          </a:bodyPr>
          <a:lstStyle/>
          <a:p>
            <a:r>
              <a:rPr lang="en-US" sz="1800" b="0" i="1" dirty="0">
                <a:solidFill>
                  <a:srgbClr val="000000"/>
                </a:solidFill>
                <a:effectLst/>
                <a:latin typeface="+mn-lt"/>
              </a:rPr>
              <a:t>asynchronous read</a:t>
            </a:r>
            <a:r>
              <a:rPr lang="en-US" dirty="0">
                <a:latin typeface="+mn-lt"/>
              </a:rPr>
              <a:t> </a:t>
            </a:r>
            <a:br>
              <a:rPr lang="en-US" dirty="0">
                <a:latin typeface="+mn-lt"/>
              </a:rPr>
            </a:br>
            <a:endParaRPr lang="en-US" dirty="0">
              <a:latin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47CB31-62CA-4F1C-BE8C-00419D745AE3}"/>
              </a:ext>
            </a:extLst>
          </p:cNvPr>
          <p:cNvPicPr>
            <a:picLocks noChangeAspect="1"/>
          </p:cNvPicPr>
          <p:nvPr/>
        </p:nvPicPr>
        <p:blipFill>
          <a:blip r:embed="rId2"/>
          <a:stretch>
            <a:fillRect/>
          </a:stretch>
        </p:blipFill>
        <p:spPr>
          <a:xfrm>
            <a:off x="5682882" y="1115223"/>
            <a:ext cx="3370048" cy="3831809"/>
          </a:xfrm>
          <a:prstGeom prst="rect">
            <a:avLst/>
          </a:prstGeom>
        </p:spPr>
      </p:pic>
      <p:sp>
        <p:nvSpPr>
          <p:cNvPr id="14" name="Rectangle 13"/>
          <p:cNvSpPr/>
          <p:nvPr/>
        </p:nvSpPr>
        <p:spPr>
          <a:xfrm>
            <a:off x="144099" y="1321649"/>
            <a:ext cx="2473798" cy="3359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p:cNvSpPr>
            <a:spLocks noGrp="1"/>
          </p:cNvSpPr>
          <p:nvPr>
            <p:ph type="ctrTitle" idx="6"/>
          </p:nvPr>
        </p:nvSpPr>
        <p:spPr>
          <a:xfrm>
            <a:off x="293008" y="87165"/>
            <a:ext cx="8154030" cy="588846"/>
          </a:xfrm>
        </p:spPr>
        <p:txBody>
          <a:bodyPr/>
          <a:lstStyle/>
          <a:p>
            <a:r>
              <a:rPr lang="en-US" sz="2800" u="sng" dirty="0">
                <a:latin typeface="+mn-lt"/>
              </a:rPr>
              <a:t>Single-Port RAM with asynchronous read</a:t>
            </a:r>
          </a:p>
        </p:txBody>
      </p:sp>
      <p:sp>
        <p:nvSpPr>
          <p:cNvPr id="13" name="TextBox 12"/>
          <p:cNvSpPr txBox="1"/>
          <p:nvPr/>
        </p:nvSpPr>
        <p:spPr>
          <a:xfrm>
            <a:off x="144099" y="1381435"/>
            <a:ext cx="2473798" cy="3284041"/>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err="1">
                <a:latin typeface="+mn-lt"/>
              </a:rPr>
              <a:t>Hoạt</a:t>
            </a:r>
            <a:r>
              <a:rPr lang="en-US">
                <a:latin typeface="+mn-lt"/>
              </a:rPr>
              <a:t> động ghi và đọc trên cùng một địa chỉ.</a:t>
            </a:r>
          </a:p>
          <a:p>
            <a:pPr marL="285750" indent="-285750">
              <a:lnSpc>
                <a:spcPct val="150000"/>
              </a:lnSpc>
              <a:buFont typeface="Wingdings" panose="05000000000000000000" pitchFamily="2" charset="2"/>
              <a:buChar char="§"/>
            </a:pPr>
            <a:r>
              <a:rPr lang="en-US">
                <a:latin typeface="+mn-lt"/>
              </a:rPr>
              <a:t>Tín hiệu địa chỉ được sử dụng trực tiếp để truy cập vào mảng RAM.</a:t>
            </a:r>
          </a:p>
          <a:p>
            <a:pPr marL="285750" indent="-285750">
              <a:lnSpc>
                <a:spcPct val="150000"/>
              </a:lnSpc>
              <a:buFont typeface="Wingdings" panose="05000000000000000000" pitchFamily="2" charset="2"/>
              <a:buChar char="§"/>
            </a:pPr>
            <a:r>
              <a:rPr lang="en-US">
                <a:latin typeface="+mn-lt"/>
              </a:rPr>
              <a:t>Chỉ thực hiện bởi distributed RAM.</a:t>
            </a:r>
          </a:p>
          <a:p>
            <a:pPr marL="285750" indent="-285750">
              <a:lnSpc>
                <a:spcPct val="150000"/>
              </a:lnSpc>
              <a:buFont typeface="Wingdings" panose="05000000000000000000" pitchFamily="2" charset="2"/>
              <a:buChar char="§"/>
            </a:pPr>
            <a:r>
              <a:rPr lang="en-US">
                <a:latin typeface="+mn-lt"/>
              </a:rPr>
              <a:t>Cấu hình này khuyến nghị cho ứng dụng cần bộ nhớ nhỏ.</a:t>
            </a:r>
          </a:p>
        </p:txBody>
      </p:sp>
      <p:pic>
        <p:nvPicPr>
          <p:cNvPr id="3" name="Picture 2"/>
          <p:cNvPicPr>
            <a:picLocks noChangeAspect="1"/>
          </p:cNvPicPr>
          <p:nvPr/>
        </p:nvPicPr>
        <p:blipFill>
          <a:blip r:embed="rId3"/>
          <a:stretch>
            <a:fillRect/>
          </a:stretch>
        </p:blipFill>
        <p:spPr>
          <a:xfrm>
            <a:off x="2725654" y="1099877"/>
            <a:ext cx="2849471" cy="3847155"/>
          </a:xfrm>
          <a:prstGeom prst="rect">
            <a:avLst/>
          </a:prstGeom>
        </p:spPr>
      </p:pic>
      <p:pic>
        <p:nvPicPr>
          <p:cNvPr id="4" name="Picture 3">
            <a:extLst>
              <a:ext uri="{FF2B5EF4-FFF2-40B4-BE49-F238E27FC236}">
                <a16:creationId xmlns:a16="http://schemas.microsoft.com/office/drawing/2014/main" id="{39F79EF0-9961-4AB6-8826-1A3844987C6C}"/>
              </a:ext>
            </a:extLst>
          </p:cNvPr>
          <p:cNvPicPr>
            <a:picLocks noChangeAspect="1"/>
          </p:cNvPicPr>
          <p:nvPr/>
        </p:nvPicPr>
        <p:blipFill>
          <a:blip r:embed="rId4"/>
          <a:stretch>
            <a:fillRect/>
          </a:stretch>
        </p:blipFill>
        <p:spPr>
          <a:xfrm>
            <a:off x="5682882" y="1099877"/>
            <a:ext cx="3461117" cy="38318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39577" y="1362830"/>
            <a:ext cx="2767583" cy="3202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 name="Title 7"/>
          <p:cNvSpPr>
            <a:spLocks noGrp="1"/>
          </p:cNvSpPr>
          <p:nvPr>
            <p:ph type="ctrTitle" idx="6"/>
          </p:nvPr>
        </p:nvSpPr>
        <p:spPr>
          <a:xfrm>
            <a:off x="494985" y="106059"/>
            <a:ext cx="8154030" cy="588846"/>
          </a:xfrm>
        </p:spPr>
        <p:txBody>
          <a:bodyPr/>
          <a:lstStyle/>
          <a:p>
            <a:r>
              <a:rPr lang="en-US" sz="2800" u="sng">
                <a:latin typeface="+mj-lt"/>
              </a:rPr>
              <a:t>Single-Port RAM with synchronous read</a:t>
            </a:r>
          </a:p>
        </p:txBody>
      </p:sp>
      <p:sp>
        <p:nvSpPr>
          <p:cNvPr id="13" name="TextBox 12"/>
          <p:cNvSpPr txBox="1"/>
          <p:nvPr/>
        </p:nvSpPr>
        <p:spPr>
          <a:xfrm>
            <a:off x="194425" y="1482648"/>
            <a:ext cx="2598157" cy="2960875"/>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atin typeface="+mn-lt"/>
              </a:rPr>
              <a:t>Tín hiệu địa chỉ được lưu trữ trong một thanh ghi, địa chỉ thanh ghi đó được sử dụng để truy cập vào mảng RAM.</a:t>
            </a:r>
          </a:p>
          <a:p>
            <a:pPr marL="285750" indent="-285750">
              <a:lnSpc>
                <a:spcPct val="150000"/>
              </a:lnSpc>
              <a:buFont typeface="Wingdings" panose="05000000000000000000" pitchFamily="2" charset="2"/>
              <a:buChar char="§"/>
            </a:pPr>
            <a:r>
              <a:rPr lang="en-US">
                <a:latin typeface="+mn-lt"/>
              </a:rPr>
              <a:t>Dữ liệu bị trì hoãn, và được đồng bộ bởi tín hệu đồng hồ.</a:t>
            </a:r>
          </a:p>
          <a:p>
            <a:pPr marL="285750" indent="-285750">
              <a:lnSpc>
                <a:spcPct val="150000"/>
              </a:lnSpc>
              <a:buFont typeface="Wingdings" panose="05000000000000000000" pitchFamily="2" charset="2"/>
              <a:buChar char="§"/>
            </a:pPr>
            <a:endParaRPr lang="en-US">
              <a:latin typeface="+mj-lt"/>
            </a:endParaRPr>
          </a:p>
        </p:txBody>
      </p:sp>
      <p:pic>
        <p:nvPicPr>
          <p:cNvPr id="5" name="Picture 4"/>
          <p:cNvPicPr>
            <a:picLocks noChangeAspect="1"/>
          </p:cNvPicPr>
          <p:nvPr/>
        </p:nvPicPr>
        <p:blipFill rotWithShape="1">
          <a:blip r:embed="rId2"/>
          <a:srcRect l="10179" t="676" b="1"/>
          <a:stretch>
            <a:fillRect/>
          </a:stretch>
        </p:blipFill>
        <p:spPr>
          <a:xfrm>
            <a:off x="5675769" y="867913"/>
            <a:ext cx="3273806" cy="4142394"/>
          </a:xfrm>
          <a:prstGeom prst="rect">
            <a:avLst/>
          </a:prstGeom>
        </p:spPr>
      </p:pic>
      <p:pic>
        <p:nvPicPr>
          <p:cNvPr id="4" name="Picture 3"/>
          <p:cNvPicPr>
            <a:picLocks noChangeAspect="1"/>
          </p:cNvPicPr>
          <p:nvPr/>
        </p:nvPicPr>
        <p:blipFill>
          <a:blip r:embed="rId3"/>
          <a:stretch>
            <a:fillRect/>
          </a:stretch>
        </p:blipFill>
        <p:spPr>
          <a:xfrm>
            <a:off x="3020672" y="870479"/>
            <a:ext cx="2598157" cy="4139828"/>
          </a:xfrm>
          <a:prstGeom prst="rect">
            <a:avLst/>
          </a:prstGeom>
        </p:spPr>
      </p:pic>
      <p:pic>
        <p:nvPicPr>
          <p:cNvPr id="12" name="Picture 11">
            <a:extLst>
              <a:ext uri="{FF2B5EF4-FFF2-40B4-BE49-F238E27FC236}">
                <a16:creationId xmlns:a16="http://schemas.microsoft.com/office/drawing/2014/main" id="{5FE5CEFD-F6A2-4E27-93F0-74F7EBA13FA0}"/>
              </a:ext>
            </a:extLst>
          </p:cNvPr>
          <p:cNvPicPr>
            <a:picLocks noChangeAspect="1"/>
          </p:cNvPicPr>
          <p:nvPr/>
        </p:nvPicPr>
        <p:blipFill>
          <a:blip r:embed="rId4"/>
          <a:stretch>
            <a:fillRect/>
          </a:stretch>
        </p:blipFill>
        <p:spPr>
          <a:xfrm>
            <a:off x="5647300" y="867913"/>
            <a:ext cx="3273806" cy="4105465"/>
          </a:xfrm>
          <a:prstGeom prst="rect">
            <a:avLst/>
          </a:prstGeom>
        </p:spPr>
      </p:pic>
      <p:pic>
        <p:nvPicPr>
          <p:cNvPr id="10" name="Picture 9">
            <a:extLst>
              <a:ext uri="{FF2B5EF4-FFF2-40B4-BE49-F238E27FC236}">
                <a16:creationId xmlns:a16="http://schemas.microsoft.com/office/drawing/2014/main" id="{F03D86A3-CDC5-4E26-AD58-27F0094AF6DC}"/>
              </a:ext>
            </a:extLst>
          </p:cNvPr>
          <p:cNvPicPr>
            <a:picLocks noChangeAspect="1"/>
          </p:cNvPicPr>
          <p:nvPr/>
        </p:nvPicPr>
        <p:blipFill>
          <a:blip r:embed="rId5"/>
          <a:stretch>
            <a:fillRect/>
          </a:stretch>
        </p:blipFill>
        <p:spPr>
          <a:xfrm>
            <a:off x="5721605" y="867913"/>
            <a:ext cx="3209051" cy="4142394"/>
          </a:xfrm>
          <a:prstGeom prst="rect">
            <a:avLst/>
          </a:prstGeom>
        </p:spPr>
      </p:pic>
      <p:pic>
        <p:nvPicPr>
          <p:cNvPr id="16" name="Picture 15">
            <a:extLst>
              <a:ext uri="{FF2B5EF4-FFF2-40B4-BE49-F238E27FC236}">
                <a16:creationId xmlns:a16="http://schemas.microsoft.com/office/drawing/2014/main" id="{E65D536F-43E0-4DEB-B7E2-89ABAC54056C}"/>
              </a:ext>
            </a:extLst>
          </p:cNvPr>
          <p:cNvPicPr>
            <a:picLocks noChangeAspect="1"/>
          </p:cNvPicPr>
          <p:nvPr/>
        </p:nvPicPr>
        <p:blipFill>
          <a:blip r:embed="rId6"/>
          <a:stretch>
            <a:fillRect/>
          </a:stretch>
        </p:blipFill>
        <p:spPr>
          <a:xfrm>
            <a:off x="3020672" y="867913"/>
            <a:ext cx="2598157" cy="41398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182679" y="1151184"/>
            <a:ext cx="3965575" cy="3382979"/>
          </a:xfrm>
        </p:spPr>
        <p:txBody>
          <a:bodyPr/>
          <a:lstStyle/>
          <a:p>
            <a:pPr eaLnBrk="1" fontAlgn="auto" latinLnBrk="0" hangingPunct="1">
              <a:lnSpc>
                <a:spcPct val="150000"/>
              </a:lnSpc>
            </a:pPr>
            <a:r>
              <a:rPr lang="en-US" dirty="0">
                <a:latin typeface="+mn-lt"/>
              </a:rPr>
              <a:t>Dual-port RAM là RAM có hai kênh đọc ghi riêng biệt tương ứng hai kênh địa chỉ, các kênh đọc ghi này có thể dùng chung xung nhịp đồng bộ cũng có thể không dung chung. Đối với Dual-port RAM có thể đọc và ghi đồng thời trên hai kênh.</a:t>
            </a:r>
          </a:p>
          <a:p>
            <a:pPr eaLnBrk="1" fontAlgn="auto" latinLnBrk="0" hangingPunct="1">
              <a:lnSpc>
                <a:spcPct val="150000"/>
              </a:lnSpc>
            </a:pPr>
            <a:endParaRPr lang="en-US" dirty="0">
              <a:latin typeface="+mn-lt"/>
            </a:endParaRPr>
          </a:p>
          <a:p>
            <a:pPr eaLnBrk="1" fontAlgn="auto" latinLnBrk="0" hangingPunct="1">
              <a:lnSpc>
                <a:spcPct val="150000"/>
              </a:lnSpc>
            </a:pPr>
            <a:r>
              <a:rPr lang="vi-VN" dirty="0">
                <a:latin typeface="+mn-lt"/>
              </a:rPr>
              <a:t>RAM hai cổng (DPRAM) là một loại bộ nhớ truy cập ngẫu nhiên cho phép nhiều lần đọc hoặc ghi xảy ra cùng một lúc hoặc gần như cùng một lúc, không giống như RAM một cổng chỉ cho phép một truy cập tại một thời điểm.</a:t>
            </a:r>
            <a:endParaRPr lang="en-US" dirty="0">
              <a:latin typeface="+mn-lt"/>
            </a:endParaRPr>
          </a:p>
        </p:txBody>
      </p:sp>
      <p:sp>
        <p:nvSpPr>
          <p:cNvPr id="9" name="Title 8"/>
          <p:cNvSpPr>
            <a:spLocks noGrp="1"/>
          </p:cNvSpPr>
          <p:nvPr>
            <p:ph type="ctrTitle"/>
          </p:nvPr>
        </p:nvSpPr>
        <p:spPr>
          <a:xfrm>
            <a:off x="1636946" y="202990"/>
            <a:ext cx="6077118" cy="561550"/>
          </a:xfrm>
        </p:spPr>
        <p:txBody>
          <a:bodyPr/>
          <a:lstStyle/>
          <a:p>
            <a:r>
              <a:rPr lang="en-US" sz="2800" dirty="0">
                <a:latin typeface="+mn-lt"/>
              </a:rPr>
              <a:t>Dual-port RAM</a:t>
            </a:r>
            <a:r>
              <a:rPr lang="vi-VN" sz="2800" dirty="0">
                <a:latin typeface="+mn-lt"/>
              </a:rPr>
              <a:t>( Ram hai cổng)</a:t>
            </a:r>
            <a:br>
              <a:rPr lang="en-US" dirty="0">
                <a:latin typeface="+mn-lt"/>
              </a:rPr>
            </a:br>
            <a:endParaRPr lang="en-US" dirty="0">
              <a:latin typeface="+mn-lt"/>
            </a:endParaRPr>
          </a:p>
        </p:txBody>
      </p:sp>
      <p:pic>
        <p:nvPicPr>
          <p:cNvPr id="2050" name="Picture 2" descr="Dual 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505" y="777380"/>
            <a:ext cx="4151630" cy="179437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rcRect l="40572" t="12158" r="6760" b="12545"/>
          <a:stretch>
            <a:fillRect/>
          </a:stretch>
        </p:blipFill>
        <p:spPr>
          <a:xfrm>
            <a:off x="4675505" y="2661780"/>
            <a:ext cx="4151630" cy="24817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9"/>
          <p:cNvSpPr txBox="1">
            <a:spLocks noGrp="1"/>
          </p:cNvSpPr>
          <p:nvPr>
            <p:ph type="ctrTitle"/>
          </p:nvPr>
        </p:nvSpPr>
        <p:spPr>
          <a:xfrm>
            <a:off x="3268426" y="301810"/>
            <a:ext cx="2607148" cy="6125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800" dirty="0">
                <a:latin typeface="+mj-lt"/>
              </a:rPr>
              <a:t>THÀNH VIÊN</a:t>
            </a:r>
            <a:endParaRPr sz="2800" dirty="0">
              <a:latin typeface="+mj-lt"/>
            </a:endParaRPr>
          </a:p>
        </p:txBody>
      </p:sp>
      <p:sp>
        <p:nvSpPr>
          <p:cNvPr id="451" name="Google Shape;451;p49"/>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dirty="0">
                <a:latin typeface="+mj-lt"/>
              </a:rPr>
              <a:t>NGUYỄN DUY HÓA</a:t>
            </a:r>
            <a:endParaRPr dirty="0">
              <a:latin typeface="+mj-lt"/>
            </a:endParaRPr>
          </a:p>
        </p:txBody>
      </p:sp>
      <p:sp>
        <p:nvSpPr>
          <p:cNvPr id="452" name="Google Shape;452;p49"/>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mj-lt"/>
              </a:rPr>
              <a:t>19119166</a:t>
            </a:r>
            <a:endParaRPr dirty="0">
              <a:latin typeface="+mj-lt"/>
            </a:endParaRPr>
          </a:p>
        </p:txBody>
      </p:sp>
      <p:sp>
        <p:nvSpPr>
          <p:cNvPr id="453" name="Google Shape;453;p49"/>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mj-lt"/>
              </a:rPr>
              <a:t>TRẦN HỮU ĐẠT</a:t>
            </a:r>
            <a:endParaRPr dirty="0">
              <a:latin typeface="+mj-lt"/>
            </a:endParaRPr>
          </a:p>
        </p:txBody>
      </p:sp>
      <p:sp>
        <p:nvSpPr>
          <p:cNvPr id="454" name="Google Shape;454;p49"/>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latin typeface="+mj-lt"/>
              </a:rPr>
              <a:t>HUỲNH VĂN KIM HÊN</a:t>
            </a:r>
            <a:endParaRPr dirty="0">
              <a:latin typeface="+mj-lt"/>
            </a:endParaRPr>
          </a:p>
        </p:txBody>
      </p:sp>
      <p:sp>
        <p:nvSpPr>
          <p:cNvPr id="455" name="Google Shape;455;p49"/>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mj-lt"/>
              </a:rPr>
              <a:t>19119175</a:t>
            </a:r>
            <a:endParaRPr dirty="0">
              <a:latin typeface="+mj-lt"/>
            </a:endParaRPr>
          </a:p>
        </p:txBody>
      </p:sp>
      <p:sp>
        <p:nvSpPr>
          <p:cNvPr id="456" name="Google Shape;456;p49"/>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dirty="0">
                <a:latin typeface="+mj-lt"/>
              </a:rPr>
              <a:t>VÕ ĐỨC HÙNG</a:t>
            </a:r>
            <a:endParaRPr dirty="0">
              <a:latin typeface="+mj-lt"/>
            </a:endParaRPr>
          </a:p>
        </p:txBody>
      </p:sp>
      <p:sp>
        <p:nvSpPr>
          <p:cNvPr id="457" name="Google Shape;457;p49"/>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latin typeface="+mj-lt"/>
              </a:rPr>
              <a:t>19119183</a:t>
            </a:r>
            <a:endParaRPr dirty="0">
              <a:latin typeface="+mj-lt"/>
            </a:endParaRPr>
          </a:p>
        </p:txBody>
      </p:sp>
      <p:sp>
        <p:nvSpPr>
          <p:cNvPr id="458" name="Google Shape;458;p49"/>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latin typeface="+mj-lt"/>
              </a:rPr>
              <a:t>19119180</a:t>
            </a:r>
            <a:endParaRPr dirty="0">
              <a:latin typeface="+mj-lt"/>
            </a:endParaRPr>
          </a:p>
        </p:txBody>
      </p:sp>
      <p:cxnSp>
        <p:nvCxnSpPr>
          <p:cNvPr id="463" name="Google Shape;463;p49"/>
          <p:cNvCxnSpPr/>
          <p:nvPr/>
        </p:nvCxnSpPr>
        <p:spPr>
          <a:xfrm>
            <a:off x="2232425" y="0"/>
            <a:ext cx="0" cy="1062300"/>
          </a:xfrm>
          <a:prstGeom prst="straightConnector1">
            <a:avLst/>
          </a:prstGeom>
          <a:noFill/>
          <a:ln w="9525" cap="flat" cmpd="sng">
            <a:solidFill>
              <a:srgbClr val="595959"/>
            </a:solidFill>
            <a:prstDash val="solid"/>
            <a:round/>
            <a:headEnd type="none" w="med" len="med"/>
            <a:tailEnd type="none" w="med" len="med"/>
          </a:ln>
        </p:spPr>
      </p:cxnSp>
      <p:cxnSp>
        <p:nvCxnSpPr>
          <p:cNvPr id="464" name="Google Shape;464;p49"/>
          <p:cNvCxnSpPr/>
          <p:nvPr/>
        </p:nvCxnSpPr>
        <p:spPr>
          <a:xfrm>
            <a:off x="6916600" y="4522975"/>
            <a:ext cx="0" cy="620400"/>
          </a:xfrm>
          <a:prstGeom prst="straightConnector1">
            <a:avLst/>
          </a:prstGeom>
          <a:noFill/>
          <a:ln w="9525" cap="flat" cmpd="sng">
            <a:solidFill>
              <a:srgbClr val="595959"/>
            </a:solidFill>
            <a:prstDash val="solid"/>
            <a:round/>
            <a:headEnd type="none" w="med" len="med"/>
            <a:tailEnd type="none" w="med" len="med"/>
          </a:ln>
        </p:spPr>
      </p:cxnSp>
      <p:pic>
        <p:nvPicPr>
          <p:cNvPr id="2" name="Picture 1"/>
          <p:cNvPicPr/>
          <p:nvPr/>
        </p:nvPicPr>
        <p:blipFill>
          <a:blip r:embed="rId3"/>
          <a:stretch>
            <a:fillRect/>
          </a:stretch>
        </p:blipFill>
        <p:spPr>
          <a:xfrm>
            <a:off x="7057390" y="811530"/>
            <a:ext cx="1255200" cy="1710000"/>
          </a:xfrm>
          <a:prstGeom prst="snip2DiagRect">
            <a:avLst/>
          </a:prstGeom>
          <a:solidFill>
            <a:srgbClr val="FFFFFF">
              <a:shade val="85000"/>
            </a:srgbClr>
          </a:solidFill>
          <a:ln w="88900" cap="sq">
            <a:no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8" name="Picture 17"/>
          <p:cNvPicPr/>
          <p:nvPr/>
        </p:nvPicPr>
        <p:blipFill>
          <a:blip r:embed="rId4">
            <a:extLst>
              <a:ext uri="{28A0092B-C50C-407E-A947-70E740481C1C}">
                <a14:useLocalDpi xmlns:a14="http://schemas.microsoft.com/office/drawing/2010/main" val="0"/>
              </a:ext>
            </a:extLst>
          </a:blip>
          <a:stretch>
            <a:fillRect/>
          </a:stretch>
        </p:blipFill>
        <p:spPr>
          <a:xfrm>
            <a:off x="820050" y="958753"/>
            <a:ext cx="1255200" cy="1710000"/>
          </a:xfrm>
          <a:prstGeom prst="snip2DiagRect">
            <a:avLst/>
          </a:prstGeom>
          <a:solidFill>
            <a:srgbClr val="FFFFFF">
              <a:shade val="85000"/>
            </a:srgbClr>
          </a:solidFill>
          <a:ln w="88900" cap="sq">
            <a:no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p:nvPr/>
        </p:nvPicPr>
        <p:blipFill>
          <a:blip r:embed="rId5"/>
          <a:stretch>
            <a:fillRect/>
          </a:stretch>
        </p:blipFill>
        <p:spPr>
          <a:xfrm>
            <a:off x="709651" y="2987826"/>
            <a:ext cx="1255200" cy="1710000"/>
          </a:xfrm>
          <a:prstGeom prst="snip2DiagRect">
            <a:avLst/>
          </a:prstGeom>
          <a:solidFill>
            <a:srgbClr val="FFFFFF">
              <a:shade val="85000"/>
            </a:srgbClr>
          </a:solidFill>
          <a:ln w="88900" cap="sq">
            <a:no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p:nvPr/>
        </p:nvPicPr>
        <p:blipFill rotWithShape="1">
          <a:blip r:embed="rId6"/>
          <a:srcRect t="14449"/>
          <a:stretch>
            <a:fillRect/>
          </a:stretch>
        </p:blipFill>
        <p:spPr>
          <a:xfrm>
            <a:off x="7057389" y="3101726"/>
            <a:ext cx="1255200" cy="1710000"/>
          </a:xfrm>
          <a:prstGeom prst="snip2DiagRect">
            <a:avLst/>
          </a:prstGeom>
          <a:solidFill>
            <a:srgbClr val="FFFFFF">
              <a:shade val="85000"/>
            </a:srgbClr>
          </a:solidFill>
          <a:ln w="88900" cap="sq">
            <a:no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63"/>
                                        </p:tgtEl>
                                        <p:attrNameLst>
                                          <p:attrName>style.visibility</p:attrName>
                                        </p:attrNameLst>
                                      </p:cBhvr>
                                      <p:to>
                                        <p:strVal val="visible"/>
                                      </p:to>
                                    </p:set>
                                    <p:anim calcmode="lin" valueType="num">
                                      <p:cBhvr additive="base">
                                        <p:cTn id="7" dur="1000"/>
                                        <p:tgtEl>
                                          <p:spTgt spid="46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464"/>
                                        </p:tgtEl>
                                        <p:attrNameLst>
                                          <p:attrName>style.visibility</p:attrName>
                                        </p:attrNameLst>
                                      </p:cBhvr>
                                      <p:to>
                                        <p:strVal val="visible"/>
                                      </p:to>
                                    </p:set>
                                    <p:anim calcmode="lin" valueType="num">
                                      <p:cBhvr additive="base">
                                        <p:cTn id="10" dur="1000"/>
                                        <p:tgtEl>
                                          <p:spTgt spid="4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13995" y="371475"/>
            <a:ext cx="8827135" cy="4527550"/>
          </a:xfrm>
        </p:spPr>
        <p:txBody>
          <a:bodyPr/>
          <a:lstStyle/>
          <a:p>
            <a:pPr indent="0" eaLnBrk="1" fontAlgn="auto" latinLnBrk="0" hangingPunct="1">
              <a:lnSpc>
                <a:spcPct val="150000"/>
              </a:lnSpc>
              <a:buNone/>
            </a:pPr>
            <a:r>
              <a:rPr lang="en-US" sz="1400" b="1">
                <a:latin typeface="+mn-lt"/>
                <a:ea typeface="Roboto" panose="02000000000000000000" pitchFamily="2" charset="0"/>
              </a:rPr>
              <a:t>Mạch đồng bộ </a:t>
            </a:r>
            <a:r>
              <a:rPr lang="en-US" sz="1400">
                <a:latin typeface="+mn-lt"/>
                <a:ea typeface="Roboto" panose="02000000000000000000" pitchFamily="2" charset="0"/>
              </a:rPr>
              <a:t>là mạch kỹ thuật số trong đó các thay đổi về trạng thái của các phần tử bộ nhớ được đồng bộ hóa bằng tín hiệu đồng hồ</a:t>
            </a:r>
            <a:r>
              <a:rPr lang="en-GB" altLang="en-US" sz="1400">
                <a:latin typeface="+mn-lt"/>
                <a:ea typeface="Roboto" panose="02000000000000000000" pitchFamily="2" charset="0"/>
              </a:rPr>
              <a:t>. Hoạt động của các Flip Flop trong mạch được đồng bộ bằng xung nhịp hay còn gọi là xung đồng hồ Clk.</a:t>
            </a:r>
          </a:p>
          <a:p>
            <a:pPr indent="0" eaLnBrk="1" fontAlgn="auto" latinLnBrk="0" hangingPunct="1">
              <a:lnSpc>
                <a:spcPct val="150000"/>
              </a:lnSpc>
              <a:buNone/>
            </a:pPr>
            <a:r>
              <a:rPr lang="en-GB" altLang="en-US" sz="1400" b="1">
                <a:latin typeface="+mn-lt"/>
                <a:ea typeface="Roboto" panose="02000000000000000000" pitchFamily="2" charset="0"/>
              </a:rPr>
              <a:t>Mạch không đồng bộ </a:t>
            </a:r>
            <a:r>
              <a:rPr lang="en-GB" altLang="en-US" sz="1400">
                <a:latin typeface="+mn-lt"/>
                <a:ea typeface="Roboto" panose="02000000000000000000" pitchFamily="2" charset="0"/>
              </a:rPr>
              <a:t>: Trong loại này không có xung nhịp đồng bộ và các Flip Flop chỉ hoạt động theo hàm chức năng, có thể tác động ở bất kỳ thời điểm nào (hay nói cách khác các đầu vào của các tín hiệu của xung clock không giống nhau, hoạt động độc lập với nhau).</a:t>
            </a:r>
          </a:p>
          <a:p>
            <a:pPr marL="177800" indent="0" eaLnBrk="1" fontAlgn="auto" latinLnBrk="0" hangingPunct="1">
              <a:lnSpc>
                <a:spcPct val="150000"/>
              </a:lnSpc>
              <a:buNone/>
            </a:pPr>
            <a:endParaRPr lang="vi-VN" altLang="en-GB">
              <a:latin typeface="+mn-lt"/>
            </a:endParaRPr>
          </a:p>
        </p:txBody>
      </p:sp>
      <p:pic>
        <p:nvPicPr>
          <p:cNvPr id="5" name="Picture 4"/>
          <p:cNvPicPr>
            <a:picLocks noChangeAspect="1"/>
          </p:cNvPicPr>
          <p:nvPr/>
        </p:nvPicPr>
        <p:blipFill>
          <a:blip r:embed="rId2"/>
          <a:stretch>
            <a:fillRect/>
          </a:stretch>
        </p:blipFill>
        <p:spPr>
          <a:xfrm>
            <a:off x="547370" y="2639695"/>
            <a:ext cx="3970020" cy="1729740"/>
          </a:xfrm>
          <a:prstGeom prst="rect">
            <a:avLst/>
          </a:prstGeom>
        </p:spPr>
      </p:pic>
      <p:pic>
        <p:nvPicPr>
          <p:cNvPr id="7" name="Picture 6"/>
          <p:cNvPicPr>
            <a:picLocks noChangeAspect="1"/>
          </p:cNvPicPr>
          <p:nvPr/>
        </p:nvPicPr>
        <p:blipFill>
          <a:blip r:embed="rId3"/>
          <a:stretch>
            <a:fillRect/>
          </a:stretch>
        </p:blipFill>
        <p:spPr>
          <a:xfrm>
            <a:off x="4714875" y="2639695"/>
            <a:ext cx="3794760" cy="1630680"/>
          </a:xfrm>
          <a:prstGeom prst="rect">
            <a:avLst/>
          </a:prstGeom>
        </p:spPr>
      </p:pic>
      <p:sp>
        <p:nvSpPr>
          <p:cNvPr id="8" name="Text Box 7"/>
          <p:cNvSpPr txBox="1"/>
          <p:nvPr/>
        </p:nvSpPr>
        <p:spPr>
          <a:xfrm>
            <a:off x="1636482" y="4410469"/>
            <a:ext cx="1791795" cy="306705"/>
          </a:xfrm>
          <a:prstGeom prst="rect">
            <a:avLst/>
          </a:prstGeom>
          <a:noFill/>
        </p:spPr>
        <p:txBody>
          <a:bodyPr wrap="square" rtlCol="0">
            <a:spAutoFit/>
          </a:bodyPr>
          <a:lstStyle/>
          <a:p>
            <a:r>
              <a:rPr lang="vi-VN" altLang="en-US"/>
              <a:t>Mạch đếm đồng bộ </a:t>
            </a:r>
          </a:p>
        </p:txBody>
      </p:sp>
      <p:sp>
        <p:nvSpPr>
          <p:cNvPr id="9" name="Text Box 8"/>
          <p:cNvSpPr txBox="1"/>
          <p:nvPr/>
        </p:nvSpPr>
        <p:spPr>
          <a:xfrm>
            <a:off x="5553393" y="4369435"/>
            <a:ext cx="2451734" cy="307777"/>
          </a:xfrm>
          <a:prstGeom prst="rect">
            <a:avLst/>
          </a:prstGeom>
          <a:noFill/>
        </p:spPr>
        <p:txBody>
          <a:bodyPr wrap="square" rtlCol="0">
            <a:spAutoFit/>
          </a:bodyPr>
          <a:lstStyle/>
          <a:p>
            <a:r>
              <a:rPr lang="vi-VN" altLang="en-US"/>
              <a:t>Mạch đếm không đồng bộ</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41680" y="384810"/>
            <a:ext cx="8237855" cy="4552950"/>
          </a:xfrm>
        </p:spPr>
        <p:txBody>
          <a:bodyPr/>
          <a:lstStyle/>
          <a:p>
            <a:pPr marL="177800" indent="0">
              <a:buNone/>
            </a:pPr>
            <a:r>
              <a:rPr lang="vi-VN" altLang="en-GB" b="1">
                <a:latin typeface="+mn-lt"/>
                <a:ea typeface="Roboto" panose="02000000000000000000" pitchFamily="2" charset="0"/>
                <a:sym typeface="+mn-ea"/>
              </a:rPr>
              <a:t> </a:t>
            </a:r>
            <a:r>
              <a:rPr lang="en-GB" altLang="en-US" sz="1400" b="1">
                <a:latin typeface="+mn-lt"/>
                <a:ea typeface="Roboto" panose="02000000000000000000" pitchFamily="2" charset="0"/>
                <a:sym typeface="+mn-ea"/>
              </a:rPr>
              <a:t>Trạng thái bất ổn định (Metastability)</a:t>
            </a:r>
            <a:endParaRPr lang="en-GB" altLang="en-US" sz="1400">
              <a:latin typeface="+mn-lt"/>
              <a:ea typeface="Roboto" panose="02000000000000000000" pitchFamily="2" charset="0"/>
            </a:endParaRPr>
          </a:p>
          <a:p>
            <a:pPr marL="177800" indent="0" eaLnBrk="1" fontAlgn="auto" latinLnBrk="0" hangingPunct="1">
              <a:lnSpc>
                <a:spcPct val="150000"/>
              </a:lnSpc>
              <a:buNone/>
            </a:pPr>
            <a:r>
              <a:rPr lang="en-GB" altLang="en-US" sz="1400">
                <a:latin typeface="+mn-lt"/>
                <a:sym typeface="+mn-ea"/>
              </a:rPr>
              <a:t>Trạng thái bất ổn định chính là vấn đề chính được sinh ra tại các giao tiếp bất đồng bộ</a:t>
            </a:r>
            <a:r>
              <a:rPr lang="vi-VN" altLang="en-GB" sz="1400">
                <a:latin typeface="+mn-lt"/>
                <a:sym typeface="+mn-ea"/>
              </a:rPr>
              <a:t>.</a:t>
            </a:r>
            <a:endParaRPr lang="vi-VN" altLang="en-GB" sz="1400">
              <a:latin typeface="+mn-lt"/>
            </a:endParaRPr>
          </a:p>
          <a:p>
            <a:pPr marL="177800" indent="0" eaLnBrk="1" fontAlgn="auto" latinLnBrk="0" hangingPunct="1">
              <a:lnSpc>
                <a:spcPct val="150000"/>
              </a:lnSpc>
              <a:buNone/>
            </a:pPr>
            <a:r>
              <a:rPr lang="en-GB" altLang="en-US" sz="1400">
                <a:latin typeface="+mn-lt"/>
                <a:sym typeface="+mn-ea"/>
              </a:rPr>
              <a:t>Trạng thái bất ổn định sinh ra khi xuất hiện sự vi phạm định thời (timing) giữa các tín hiệu đến và tín hiệu xung clock.</a:t>
            </a:r>
          </a:p>
          <a:p>
            <a:pPr marL="177800" indent="0" eaLnBrk="1" fontAlgn="auto" latinLnBrk="0" hangingPunct="1">
              <a:lnSpc>
                <a:spcPct val="150000"/>
              </a:lnSpc>
              <a:buNone/>
            </a:pPr>
            <a:r>
              <a:rPr lang="en-GB" altLang="en-US" sz="1400">
                <a:latin typeface="+mn-lt"/>
              </a:rPr>
              <a:t>Vi phạm định thời sẽ làm ngõ ra của Flip-Flop (FF) rơi vào trạng thái bất ổn định và xả ra hiện tượng dao động.</a:t>
            </a:r>
          </a:p>
          <a:p>
            <a:pPr marL="177800" indent="0">
              <a:buNone/>
            </a:pPr>
            <a:endParaRPr lang="en-GB" altLang="en-US">
              <a:latin typeface="+mn-lt"/>
            </a:endParaRPr>
          </a:p>
          <a:p>
            <a:endParaRPr lang="en-US">
              <a:latin typeface="+mn-lt"/>
            </a:endParaRPr>
          </a:p>
        </p:txBody>
      </p:sp>
      <p:pic>
        <p:nvPicPr>
          <p:cNvPr id="4" name="Picture 3"/>
          <p:cNvPicPr>
            <a:picLocks noChangeAspect="1"/>
          </p:cNvPicPr>
          <p:nvPr/>
        </p:nvPicPr>
        <p:blipFill>
          <a:blip r:embed="rId2"/>
          <a:stretch>
            <a:fillRect/>
          </a:stretch>
        </p:blipFill>
        <p:spPr>
          <a:xfrm>
            <a:off x="3139336" y="2137805"/>
            <a:ext cx="3442541" cy="300569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82600" y="352425"/>
            <a:ext cx="8420100" cy="4791075"/>
          </a:xfrm>
        </p:spPr>
        <p:txBody>
          <a:bodyPr/>
          <a:lstStyle/>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r>
              <a:rPr lang="vi-VN" altLang="en-US" dirty="0">
                <a:latin typeface="+mn-lt"/>
              </a:rPr>
              <a:t>==&gt;Tóm lại dual port ram khác với single port ram ở số cổng(dual port ram đa chức năng hơn single port ram).</a:t>
            </a:r>
            <a:endParaRPr lang="en-US" dirty="0">
              <a:latin typeface="+mn-lt"/>
            </a:endParaRPr>
          </a:p>
          <a:p>
            <a:r>
              <a:rPr lang="vi-VN" altLang="en-US" dirty="0">
                <a:latin typeface="+mn-lt"/>
              </a:rPr>
              <a:t>Đặc biệt là cùng với một bộ nhớ </a:t>
            </a:r>
            <a:r>
              <a:rPr lang="vi-VN" altLang="en-US">
                <a:latin typeface="+mn-lt"/>
              </a:rPr>
              <a:t>ram,</a:t>
            </a:r>
            <a:r>
              <a:rPr lang="en-US" altLang="en-US">
                <a:latin typeface="+mn-lt"/>
              </a:rPr>
              <a:t> </a:t>
            </a:r>
            <a:r>
              <a:rPr lang="vi-VN" altLang="en-US">
                <a:latin typeface="+mn-lt"/>
              </a:rPr>
              <a:t>dual </a:t>
            </a:r>
            <a:r>
              <a:rPr lang="vi-VN" altLang="en-US" dirty="0">
                <a:latin typeface="+mn-lt"/>
              </a:rPr>
              <a:t>port ram giúp tăng băng thông truyền dẫn dữ liệu giữa bộ nhớ đến các thành phần khác trong hệ thống so với single </a:t>
            </a:r>
            <a:r>
              <a:rPr lang="vi-VN" altLang="en-US">
                <a:latin typeface="+mn-lt"/>
              </a:rPr>
              <a:t>port ram</a:t>
            </a:r>
            <a:r>
              <a:rPr lang="en-US" altLang="en-US">
                <a:latin typeface="+mn-lt"/>
              </a:rPr>
              <a:t> </a:t>
            </a:r>
            <a:r>
              <a:rPr lang="vi-VN" altLang="en-US">
                <a:latin typeface="+mn-lt"/>
              </a:rPr>
              <a:t>(</a:t>
            </a:r>
            <a:r>
              <a:rPr lang="vi-VN" altLang="en-US" dirty="0">
                <a:latin typeface="+mn-lt"/>
              </a:rPr>
              <a:t>tăng gấp đôi băng thông chứ không hề tăng thêm về tốc độ bus).</a:t>
            </a:r>
          </a:p>
          <a:p>
            <a:endParaRPr lang="en-US" dirty="0">
              <a:latin typeface="+mn-lt"/>
            </a:endParaRPr>
          </a:p>
          <a:p>
            <a:endParaRPr lang="en-US" dirty="0">
              <a:latin typeface="+mn-lt"/>
            </a:endParaRPr>
          </a:p>
          <a:p>
            <a:endParaRPr lang="en-US" dirty="0">
              <a:latin typeface="+mn-lt"/>
            </a:endParaRPr>
          </a:p>
          <a:p>
            <a:pPr marL="177800" indent="0">
              <a:buNone/>
            </a:pPr>
            <a:r>
              <a:rPr lang="vi-VN" altLang="en-US" dirty="0">
                <a:latin typeface="+mn-lt"/>
              </a:rPr>
              <a:t>                        </a:t>
            </a:r>
          </a:p>
          <a:p>
            <a:pPr marL="177800" indent="0">
              <a:buNone/>
            </a:pPr>
            <a:endParaRPr lang="vi-VN" altLang="en-US" dirty="0">
              <a:latin typeface="+mn-lt"/>
            </a:endParaRPr>
          </a:p>
          <a:p>
            <a:pPr marL="177800" indent="0">
              <a:buNone/>
            </a:pPr>
            <a:r>
              <a:rPr lang="vi-VN" altLang="en-US" dirty="0">
                <a:latin typeface="+mn-lt"/>
              </a:rPr>
              <a:t>                                 </a:t>
            </a:r>
          </a:p>
          <a:p>
            <a:pPr marL="177800" indent="0">
              <a:buNone/>
            </a:pPr>
            <a:r>
              <a:rPr lang="vi-VN" altLang="en-US">
                <a:latin typeface="+mn-lt"/>
              </a:rPr>
              <a:t>                              </a:t>
            </a:r>
            <a:endParaRPr lang="vi-VN" altLang="en-US" dirty="0">
              <a:latin typeface="+mn-lt"/>
            </a:endParaRPr>
          </a:p>
          <a:p>
            <a:pPr marL="177800" indent="0">
              <a:buNone/>
            </a:pPr>
            <a:r>
              <a:rPr lang="vi-VN" altLang="en-US" dirty="0">
                <a:latin typeface="+mn-lt"/>
              </a:rPr>
              <a:t>                             </a:t>
            </a:r>
            <a:r>
              <a:rPr lang="en-US" dirty="0" err="1">
                <a:latin typeface="+mn-lt"/>
              </a:rPr>
              <a:t>QLogic</a:t>
            </a:r>
            <a:r>
              <a:rPr lang="en-US" dirty="0">
                <a:latin typeface="+mn-lt"/>
              </a:rPr>
              <a:t> 16Gb Enhanced Gen5 FC Single-port HBA - 01CV750</a:t>
            </a:r>
          </a:p>
        </p:txBody>
      </p:sp>
      <p:sp>
        <p:nvSpPr>
          <p:cNvPr id="4" name="Title 3"/>
          <p:cNvSpPr>
            <a:spLocks noGrp="1"/>
          </p:cNvSpPr>
          <p:nvPr>
            <p:ph type="ctrTitle"/>
          </p:nvPr>
        </p:nvSpPr>
        <p:spPr>
          <a:xfrm>
            <a:off x="241300" y="352850"/>
            <a:ext cx="8562165" cy="586775"/>
          </a:xfrm>
        </p:spPr>
        <p:txBody>
          <a:bodyPr/>
          <a:lstStyle/>
          <a:p>
            <a:r>
              <a:rPr lang="vi-VN" altLang="en-US" sz="2800" dirty="0">
                <a:latin typeface="+mn-lt"/>
                <a:cs typeface="Times New Roman" panose="02020603050405020304" charset="0"/>
              </a:rPr>
              <a:t>So sánh giữa dual port ram và single </a:t>
            </a:r>
            <a:r>
              <a:rPr lang="vi-VN" altLang="en-US" sz="2800">
                <a:latin typeface="+mn-lt"/>
                <a:cs typeface="Times New Roman" panose="02020603050405020304" charset="0"/>
              </a:rPr>
              <a:t>port ram</a:t>
            </a:r>
            <a:endParaRPr lang="vi-VN" altLang="en-US" sz="2000" dirty="0">
              <a:latin typeface="+mn-lt"/>
              <a:cs typeface="Times New Roman" panose="02020603050405020304" charset="0"/>
            </a:endParaRPr>
          </a:p>
        </p:txBody>
      </p:sp>
      <p:pic>
        <p:nvPicPr>
          <p:cNvPr id="6" name="Picture 5"/>
          <p:cNvPicPr>
            <a:picLocks noChangeAspect="1"/>
          </p:cNvPicPr>
          <p:nvPr/>
        </p:nvPicPr>
        <p:blipFill>
          <a:blip r:embed="rId2"/>
          <a:stretch>
            <a:fillRect/>
          </a:stretch>
        </p:blipFill>
        <p:spPr>
          <a:xfrm>
            <a:off x="1249680" y="3408680"/>
            <a:ext cx="5473065" cy="1243330"/>
          </a:xfrm>
          <a:prstGeom prst="rect">
            <a:avLst/>
          </a:prstGeom>
        </p:spPr>
      </p:pic>
      <p:graphicFrame>
        <p:nvGraphicFramePr>
          <p:cNvPr id="7" name="Table 6"/>
          <p:cNvGraphicFramePr/>
          <p:nvPr/>
        </p:nvGraphicFramePr>
        <p:xfrm>
          <a:off x="739140" y="1216057"/>
          <a:ext cx="7853680" cy="1253490"/>
        </p:xfrm>
        <a:graphic>
          <a:graphicData uri="http://schemas.openxmlformats.org/drawingml/2006/table">
            <a:tbl>
              <a:tblPr firstRow="1" bandRow="1">
                <a:tableStyleId>{5C22544A-7EE6-4342-B048-85BDC9FD1C3A}</a:tableStyleId>
              </a:tblPr>
              <a:tblGrid>
                <a:gridCol w="1369695">
                  <a:extLst>
                    <a:ext uri="{9D8B030D-6E8A-4147-A177-3AD203B41FA5}">
                      <a16:colId xmlns:a16="http://schemas.microsoft.com/office/drawing/2014/main" val="20000"/>
                    </a:ext>
                  </a:extLst>
                </a:gridCol>
                <a:gridCol w="4262755">
                  <a:extLst>
                    <a:ext uri="{9D8B030D-6E8A-4147-A177-3AD203B41FA5}">
                      <a16:colId xmlns:a16="http://schemas.microsoft.com/office/drawing/2014/main" val="20001"/>
                    </a:ext>
                  </a:extLst>
                </a:gridCol>
                <a:gridCol w="1151890">
                  <a:extLst>
                    <a:ext uri="{9D8B030D-6E8A-4147-A177-3AD203B41FA5}">
                      <a16:colId xmlns:a16="http://schemas.microsoft.com/office/drawing/2014/main" val="20002"/>
                    </a:ext>
                  </a:extLst>
                </a:gridCol>
                <a:gridCol w="1069340">
                  <a:extLst>
                    <a:ext uri="{9D8B030D-6E8A-4147-A177-3AD203B41FA5}">
                      <a16:colId xmlns:a16="http://schemas.microsoft.com/office/drawing/2014/main" val="20003"/>
                    </a:ext>
                  </a:extLst>
                </a:gridCol>
              </a:tblGrid>
              <a:tr h="388587">
                <a:tc>
                  <a:txBody>
                    <a:bodyPr/>
                    <a:lstStyle/>
                    <a:p>
                      <a:pPr>
                        <a:buNone/>
                      </a:pPr>
                      <a:r>
                        <a:rPr lang="en-US" sz="1000" b="1">
                          <a:solidFill>
                            <a:schemeClr val="tx1"/>
                          </a:solidFill>
                        </a:rPr>
                        <a:t>RAM type</a:t>
                      </a:r>
                    </a:p>
                  </a:txBody>
                  <a:tcPr/>
                </a:tc>
                <a:tc>
                  <a:txBody>
                    <a:bodyPr/>
                    <a:lstStyle/>
                    <a:p>
                      <a:pPr>
                        <a:buNone/>
                      </a:pPr>
                      <a:r>
                        <a:rPr lang="en-US" sz="1000">
                          <a:solidFill>
                            <a:schemeClr val="tx1"/>
                          </a:solidFill>
                        </a:rPr>
                        <a:t>Official explanation</a:t>
                      </a:r>
                    </a:p>
                  </a:txBody>
                  <a:tcPr/>
                </a:tc>
                <a:tc>
                  <a:txBody>
                    <a:bodyPr/>
                    <a:lstStyle/>
                    <a:p>
                      <a:pPr>
                        <a:buNone/>
                      </a:pPr>
                      <a:r>
                        <a:rPr lang="en-US" sz="1000">
                          <a:solidFill>
                            <a:schemeClr val="tx1"/>
                          </a:solidFill>
                        </a:rPr>
                        <a:t>Number of data read and write interfaces</a:t>
                      </a:r>
                    </a:p>
                  </a:txBody>
                  <a:tcPr/>
                </a:tc>
                <a:tc>
                  <a:txBody>
                    <a:bodyPr/>
                    <a:lstStyle/>
                    <a:p>
                      <a:pPr>
                        <a:buNone/>
                      </a:pPr>
                      <a:r>
                        <a:rPr lang="en-US" sz="1000">
                          <a:solidFill>
                            <a:schemeClr val="tx1"/>
                          </a:solidFill>
                        </a:rPr>
                        <a:t>Number of address interfaces</a:t>
                      </a:r>
                    </a:p>
                  </a:txBody>
                  <a:tcPr/>
                </a:tc>
                <a:extLst>
                  <a:ext uri="{0D108BD9-81ED-4DB2-BD59-A6C34878D82A}">
                    <a16:rowId xmlns:a16="http://schemas.microsoft.com/office/drawing/2014/main" val="10000"/>
                  </a:ext>
                </a:extLst>
              </a:tr>
              <a:tr h="308610">
                <a:tc>
                  <a:txBody>
                    <a:bodyPr/>
                    <a:lstStyle/>
                    <a:p>
                      <a:pPr>
                        <a:buNone/>
                      </a:pPr>
                      <a:r>
                        <a:rPr lang="en-US" sz="1000"/>
                        <a:t>Single port</a:t>
                      </a:r>
                    </a:p>
                  </a:txBody>
                  <a:tcPr/>
                </a:tc>
                <a:tc>
                  <a:txBody>
                    <a:bodyPr/>
                    <a:lstStyle/>
                    <a:p>
                      <a:pPr>
                        <a:buNone/>
                      </a:pPr>
                      <a:r>
                        <a:rPr lang="en-US" sz="1000"/>
                        <a:t>Allows read and write access to storage through a port</a:t>
                      </a:r>
                    </a:p>
                  </a:txBody>
                  <a:tcPr/>
                </a:tc>
                <a:tc>
                  <a:txBody>
                    <a:bodyPr/>
                    <a:lstStyle/>
                    <a:p>
                      <a:pPr>
                        <a:buNone/>
                      </a:pPr>
                      <a:r>
                        <a:rPr lang="vi-VN" altLang="en-US"/>
                        <a:t> 1</a:t>
                      </a:r>
                    </a:p>
                  </a:txBody>
                  <a:tcPr/>
                </a:tc>
                <a:tc>
                  <a:txBody>
                    <a:bodyPr/>
                    <a:lstStyle/>
                    <a:p>
                      <a:pPr>
                        <a:buNone/>
                      </a:pPr>
                      <a:r>
                        <a:rPr lang="vi-VN" altLang="en-US"/>
                        <a:t>1</a:t>
                      </a:r>
                    </a:p>
                  </a:txBody>
                  <a:tcPr/>
                </a:tc>
                <a:extLst>
                  <a:ext uri="{0D108BD9-81ED-4DB2-BD59-A6C34878D82A}">
                    <a16:rowId xmlns:a16="http://schemas.microsoft.com/office/drawing/2014/main" val="10001"/>
                  </a:ext>
                </a:extLst>
              </a:tr>
              <a:tr h="396240">
                <a:tc>
                  <a:txBody>
                    <a:bodyPr/>
                    <a:lstStyle/>
                    <a:p>
                      <a:pPr>
                        <a:buNone/>
                      </a:pPr>
                      <a:r>
                        <a:rPr lang="en-US" sz="1000"/>
                        <a:t>Dual port</a:t>
                      </a:r>
                    </a:p>
                  </a:txBody>
                  <a:tcPr/>
                </a:tc>
                <a:tc>
                  <a:txBody>
                    <a:bodyPr/>
                    <a:lstStyle/>
                    <a:p>
                      <a:pPr>
                        <a:buNone/>
                      </a:pPr>
                      <a:r>
                        <a:rPr lang="en-US" sz="1000"/>
                        <a:t>Provide two ports A and B, both of which can read and write access to the storage</a:t>
                      </a:r>
                    </a:p>
                  </a:txBody>
                  <a:tcPr/>
                </a:tc>
                <a:tc>
                  <a:txBody>
                    <a:bodyPr/>
                    <a:lstStyle/>
                    <a:p>
                      <a:pPr>
                        <a:buNone/>
                      </a:pPr>
                      <a:r>
                        <a:rPr lang="vi-VN" altLang="en-US"/>
                        <a:t> 2</a:t>
                      </a:r>
                    </a:p>
                  </a:txBody>
                  <a:tcPr/>
                </a:tc>
                <a:tc>
                  <a:txBody>
                    <a:bodyPr/>
                    <a:lstStyle/>
                    <a:p>
                      <a:pPr>
                        <a:buNone/>
                      </a:pPr>
                      <a:r>
                        <a:rPr lang="vi-VN" altLang="en-US" dirty="0"/>
                        <a:t>2</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33331" y="337186"/>
            <a:ext cx="8462360" cy="2437544"/>
          </a:xfrm>
        </p:spPr>
        <p:txBody>
          <a:bodyPr/>
          <a:lstStyle/>
          <a:p>
            <a:pPr marL="177800" indent="0">
              <a:buNone/>
            </a:pPr>
            <a:r>
              <a:rPr lang="vi-VN" altLang="en-US" sz="2800" b="1">
                <a:latin typeface="+mn-lt"/>
                <a:cs typeface="Times New Roman" panose="02020603050405020304" charset="0"/>
                <a:sym typeface="+mn-ea"/>
              </a:rPr>
              <a:t>So </a:t>
            </a:r>
            <a:r>
              <a:rPr lang="vi-VN" altLang="en-US" sz="2800" b="1" dirty="0">
                <a:latin typeface="+mn-lt"/>
                <a:cs typeface="Times New Roman" panose="02020603050405020304" charset="0"/>
                <a:sym typeface="+mn-ea"/>
              </a:rPr>
              <a:t>sánh giữa dual port ram và single </a:t>
            </a:r>
            <a:r>
              <a:rPr lang="vi-VN" altLang="en-US" sz="2800" b="1">
                <a:latin typeface="+mn-lt"/>
                <a:cs typeface="Times New Roman" panose="02020603050405020304" charset="0"/>
                <a:sym typeface="+mn-ea"/>
              </a:rPr>
              <a:t>port ram</a:t>
            </a:r>
            <a:endParaRPr lang="vi-VN" altLang="en-US" sz="2800" b="1" dirty="0">
              <a:latin typeface="+mn-lt"/>
              <a:cs typeface="Times New Roman" panose="02020603050405020304" charset="0"/>
              <a:sym typeface="+mn-ea"/>
            </a:endParaRPr>
          </a:p>
          <a:p>
            <a:pPr marL="177800" indent="0" eaLnBrk="1" fontAlgn="auto" latinLnBrk="0" hangingPunct="1">
              <a:lnSpc>
                <a:spcPct val="150000"/>
              </a:lnSpc>
              <a:buNone/>
            </a:pPr>
            <a:r>
              <a:rPr lang="vi-VN" altLang="en-US" sz="1400" dirty="0">
                <a:latin typeface="+mn-lt"/>
                <a:cs typeface="Times New Roman" panose="02020603050405020304" charset="0"/>
                <a:sym typeface="+mn-ea"/>
              </a:rPr>
              <a:t>Và để hiểu hơn về khác biệt mà dual-port RAM đem lại so với single-port RAM, anh em hãy thử liên tưởng đến việc tính tiền ở siêu thị. Nếu quá đông khách mà chỉ có một quầy thu ngân; hàng chờ thanh toán ắt sẽ kéo dài, tốn nhiều thời gian. Còn nếu có nhiều quầy hoạt động cùng lúc, chúng </a:t>
            </a:r>
            <a:r>
              <a:rPr lang="vi-VN" altLang="en-US" sz="1400">
                <a:latin typeface="+mn-lt"/>
                <a:cs typeface="Times New Roman" panose="02020603050405020304" charset="0"/>
                <a:sym typeface="+mn-ea"/>
              </a:rPr>
              <a:t>ta có </a:t>
            </a:r>
            <a:r>
              <a:rPr lang="vi-VN" altLang="en-US" sz="1400" dirty="0">
                <a:latin typeface="+mn-lt"/>
                <a:cs typeface="Times New Roman" panose="02020603050405020304" charset="0"/>
                <a:sym typeface="+mn-ea"/>
              </a:rPr>
              <a:t>thể chia bớt khách ra để giải quyết nhanh hơn</a:t>
            </a:r>
            <a:r>
              <a:rPr lang="vi-VN" altLang="en-US" sz="1400">
                <a:latin typeface="+mn-lt"/>
                <a:cs typeface="Times New Roman" panose="02020603050405020304" charset="0"/>
                <a:sym typeface="+mn-ea"/>
              </a:rPr>
              <a:t>. </a:t>
            </a:r>
            <a:endParaRPr lang="vi-VN" altLang="en-US" sz="1400" dirty="0">
              <a:latin typeface="+mn-lt"/>
              <a:cs typeface="Times New Roman" panose="02020603050405020304" charset="0"/>
              <a:sym typeface="+mn-ea"/>
            </a:endParaRPr>
          </a:p>
          <a:p>
            <a:pPr marL="177800" indent="0" eaLnBrk="1" fontAlgn="auto" latinLnBrk="0" hangingPunct="1">
              <a:lnSpc>
                <a:spcPct val="150000"/>
              </a:lnSpc>
              <a:buNone/>
            </a:pPr>
            <a:r>
              <a:rPr lang="vi-VN" altLang="en-US" sz="1400" dirty="0">
                <a:latin typeface="+mn-lt"/>
                <a:cs typeface="Times New Roman" panose="02020603050405020304" charset="0"/>
                <a:sym typeface="+mn-ea"/>
              </a:rPr>
              <a:t>RAM cũng vậy, nhiều port chạy một lúc thì dữ liệu sẽ được chia ra để truyền tải, tiết kiệm đáng kể thời gian so với chỉ một port.</a:t>
            </a:r>
          </a:p>
        </p:txBody>
      </p:sp>
      <p:pic>
        <p:nvPicPr>
          <p:cNvPr id="4" name="Picture 3"/>
          <p:cNvPicPr>
            <a:picLocks noChangeAspect="1"/>
          </p:cNvPicPr>
          <p:nvPr/>
        </p:nvPicPr>
        <p:blipFill>
          <a:blip r:embed="rId2"/>
          <a:stretch>
            <a:fillRect/>
          </a:stretch>
        </p:blipFill>
        <p:spPr>
          <a:xfrm>
            <a:off x="2119826" y="2831097"/>
            <a:ext cx="4904347" cy="223990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82869" y="519755"/>
            <a:ext cx="8122394" cy="573866"/>
          </a:xfrm>
        </p:spPr>
        <p:txBody>
          <a:bodyPr/>
          <a:lstStyle/>
          <a:p>
            <a:pPr marL="177800" indent="0">
              <a:buNone/>
            </a:pPr>
            <a:r>
              <a:rPr lang="vi-VN" altLang="en-US" b="1">
                <a:latin typeface="+mn-lt"/>
              </a:rPr>
              <a:t>Sơ đồ khối(ở mức top level)</a:t>
            </a:r>
          </a:p>
          <a:p>
            <a:pPr marL="177800" indent="0">
              <a:buNone/>
            </a:pPr>
            <a:r>
              <a:rPr lang="vi-VN" altLang="en-US" b="1">
                <a:latin typeface="+mn-lt"/>
                <a:sym typeface="+mn-ea"/>
              </a:rPr>
              <a:t>Dual-port RAM with asynchronous read </a:t>
            </a:r>
            <a:r>
              <a:rPr lang="vi-VN" altLang="en-US" b="1">
                <a:latin typeface="+mn-lt"/>
              </a:rPr>
              <a:t>                          </a:t>
            </a:r>
            <a:r>
              <a:rPr lang="vi-VN" altLang="en-US" b="1">
                <a:latin typeface="+mn-lt"/>
                <a:sym typeface="+mn-ea"/>
              </a:rPr>
              <a:t>Dual-port RAM with</a:t>
            </a:r>
            <a:r>
              <a:rPr lang="en-US" altLang="en-US" b="1">
                <a:latin typeface="+mn-lt"/>
                <a:sym typeface="+mn-ea"/>
              </a:rPr>
              <a:t> synchronous read</a:t>
            </a:r>
            <a:endParaRPr lang="vi-VN" altLang="en-US">
              <a:latin typeface="+mn-lt"/>
            </a:endParaRPr>
          </a:p>
          <a:p>
            <a:pPr marL="177800" indent="0">
              <a:buNone/>
            </a:pPr>
            <a:endParaRPr lang="vi-VN" altLang="en-US">
              <a:latin typeface="+mn-lt"/>
            </a:endParaRPr>
          </a:p>
          <a:p>
            <a:pPr marL="177800" indent="0">
              <a:buNone/>
            </a:pPr>
            <a:endParaRPr lang="vi-VN" altLang="en-US" b="1">
              <a:latin typeface="+mn-lt"/>
            </a:endParaRPr>
          </a:p>
        </p:txBody>
      </p:sp>
      <p:sp>
        <p:nvSpPr>
          <p:cNvPr id="3" name="Title 2"/>
          <p:cNvSpPr>
            <a:spLocks noGrp="1"/>
          </p:cNvSpPr>
          <p:nvPr>
            <p:ph type="ctrTitle"/>
          </p:nvPr>
        </p:nvSpPr>
        <p:spPr>
          <a:xfrm>
            <a:off x="1987934" y="-1"/>
            <a:ext cx="5247498" cy="573865"/>
          </a:xfrm>
        </p:spPr>
        <p:txBody>
          <a:bodyPr/>
          <a:lstStyle/>
          <a:p>
            <a:r>
              <a:rPr lang="en-GB" altLang="en-US" sz="2800">
                <a:latin typeface="+mn-lt"/>
              </a:rPr>
              <a:t>M</a:t>
            </a:r>
            <a:r>
              <a:rPr lang="vi-VN" altLang="en-US" sz="2800">
                <a:latin typeface="+mn-lt"/>
              </a:rPr>
              <a:t>ô Phỏng</a:t>
            </a:r>
          </a:p>
        </p:txBody>
      </p:sp>
      <p:pic>
        <p:nvPicPr>
          <p:cNvPr id="4" name="Picture 3" descr="Screenshot (350)"/>
          <p:cNvPicPr>
            <a:picLocks noChangeAspect="1"/>
          </p:cNvPicPr>
          <p:nvPr/>
        </p:nvPicPr>
        <p:blipFill>
          <a:blip r:embed="rId2"/>
          <a:stretch>
            <a:fillRect/>
          </a:stretch>
        </p:blipFill>
        <p:spPr>
          <a:xfrm>
            <a:off x="4697270" y="1258777"/>
            <a:ext cx="3689417" cy="3823145"/>
          </a:xfrm>
          <a:prstGeom prst="rect">
            <a:avLst/>
          </a:prstGeom>
        </p:spPr>
      </p:pic>
      <p:pic>
        <p:nvPicPr>
          <p:cNvPr id="6" name="Picture 5" descr="Screenshot (362)"/>
          <p:cNvPicPr>
            <a:picLocks noChangeAspect="1"/>
          </p:cNvPicPr>
          <p:nvPr/>
        </p:nvPicPr>
        <p:blipFill>
          <a:blip r:embed="rId3"/>
          <a:stretch>
            <a:fillRect/>
          </a:stretch>
        </p:blipFill>
        <p:spPr>
          <a:xfrm>
            <a:off x="706827" y="1258777"/>
            <a:ext cx="3739905" cy="38225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28295" y="389890"/>
            <a:ext cx="8441690" cy="4573270"/>
          </a:xfrm>
        </p:spPr>
        <p:txBody>
          <a:bodyPr/>
          <a:lstStyle/>
          <a:p>
            <a:pPr marL="177800" indent="0">
              <a:buNone/>
            </a:pPr>
            <a:r>
              <a:rPr lang="en-US" altLang="en-US" b="1">
                <a:latin typeface="+mn-lt"/>
              </a:rPr>
              <a:t> </a:t>
            </a:r>
            <a:r>
              <a:rPr lang="vi-VN" altLang="en-US" b="1">
                <a:latin typeface="+mn-lt"/>
              </a:rPr>
              <a:t>Lưu đồ giải thuật  </a:t>
            </a:r>
          </a:p>
          <a:p>
            <a:pPr marL="177800" indent="0">
              <a:buNone/>
            </a:pPr>
            <a:r>
              <a:rPr lang="vi-VN" altLang="en-US" b="1">
                <a:latin typeface="+mn-lt"/>
              </a:rPr>
              <a:t> Dual-port RAM with asynchronous read                                        </a:t>
            </a:r>
            <a:r>
              <a:rPr lang="vi-VN" altLang="en-US" b="1">
                <a:latin typeface="+mn-lt"/>
                <a:sym typeface="+mn-ea"/>
              </a:rPr>
              <a:t>Dual-port RAM with synchronous read</a:t>
            </a:r>
            <a:endParaRPr lang="vi-VN" altLang="en-US" b="1">
              <a:latin typeface="+mn-lt"/>
            </a:endParaRPr>
          </a:p>
          <a:p>
            <a:pPr marL="177800" indent="0">
              <a:buNone/>
            </a:pPr>
            <a:endParaRPr lang="vi-VN" altLang="en-US">
              <a:latin typeface="+mn-lt"/>
            </a:endParaRPr>
          </a:p>
          <a:p>
            <a:pPr marL="177800" indent="0">
              <a:buNone/>
            </a:pPr>
            <a:r>
              <a:rPr lang="vi-VN" altLang="en-US">
                <a:latin typeface="+mn-lt"/>
              </a:rPr>
              <a:t>                                                                                                         </a:t>
            </a:r>
          </a:p>
        </p:txBody>
      </p:sp>
      <p:sp>
        <p:nvSpPr>
          <p:cNvPr id="3" name="Title 2"/>
          <p:cNvSpPr>
            <a:spLocks noGrp="1"/>
          </p:cNvSpPr>
          <p:nvPr>
            <p:ph type="ctrTitle"/>
          </p:nvPr>
        </p:nvSpPr>
        <p:spPr>
          <a:xfrm>
            <a:off x="1896110" y="7620"/>
            <a:ext cx="5213985" cy="459039"/>
          </a:xfrm>
        </p:spPr>
        <p:txBody>
          <a:bodyPr/>
          <a:lstStyle/>
          <a:p>
            <a:r>
              <a:rPr lang="vi-VN" altLang="en-US">
                <a:latin typeface="+mn-lt"/>
              </a:rPr>
              <a:t>Mô Phỏng</a:t>
            </a:r>
          </a:p>
        </p:txBody>
      </p:sp>
      <p:pic>
        <p:nvPicPr>
          <p:cNvPr id="5" name="Picture 4"/>
          <p:cNvPicPr>
            <a:picLocks noChangeAspect="1"/>
          </p:cNvPicPr>
          <p:nvPr/>
        </p:nvPicPr>
        <p:blipFill>
          <a:blip r:embed="rId3"/>
          <a:stretch>
            <a:fillRect/>
          </a:stretch>
        </p:blipFill>
        <p:spPr>
          <a:xfrm>
            <a:off x="4705350" y="1034732"/>
            <a:ext cx="4110355" cy="4032250"/>
          </a:xfrm>
          <a:prstGeom prst="rect">
            <a:avLst/>
          </a:prstGeom>
        </p:spPr>
      </p:pic>
      <p:pic>
        <p:nvPicPr>
          <p:cNvPr id="6" name="Picture 5"/>
          <p:cNvPicPr>
            <a:picLocks noChangeAspect="1"/>
          </p:cNvPicPr>
          <p:nvPr/>
        </p:nvPicPr>
        <p:blipFill>
          <a:blip r:embed="rId4"/>
          <a:stretch>
            <a:fillRect/>
          </a:stretch>
        </p:blipFill>
        <p:spPr>
          <a:xfrm>
            <a:off x="481965" y="1034732"/>
            <a:ext cx="4090035" cy="39630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61340" y="430530"/>
            <a:ext cx="8515350" cy="4636770"/>
          </a:xfrm>
        </p:spPr>
        <p:txBody>
          <a:bodyPr/>
          <a:lstStyle/>
          <a:p>
            <a:pPr marL="177800" indent="0">
              <a:buNone/>
            </a:pPr>
            <a:r>
              <a:rPr lang="vi-VN" altLang="en-US" b="1">
                <a:latin typeface="+mn-lt"/>
              </a:rPr>
              <a:t>Mô phỏng:</a:t>
            </a:r>
          </a:p>
          <a:p>
            <a:pPr marL="177800" indent="0">
              <a:buNone/>
            </a:pPr>
            <a:r>
              <a:rPr lang="vi-VN" altLang="en-US" b="1">
                <a:latin typeface="+mn-lt"/>
                <a:sym typeface="+mn-ea"/>
              </a:rPr>
              <a:t>Dual-port RAM with asynchronous read    </a:t>
            </a:r>
          </a:p>
          <a:p>
            <a:pPr marL="177800" indent="0">
              <a:buNone/>
            </a:pPr>
            <a:endParaRPr lang="vi-VN" altLang="en-US">
              <a:latin typeface="+mn-lt"/>
            </a:endParaRPr>
          </a:p>
          <a:p>
            <a:pPr marL="177800" indent="0">
              <a:buNone/>
            </a:pPr>
            <a:endParaRPr lang="vi-VN" altLang="en-US">
              <a:latin typeface="+mn-lt"/>
            </a:endParaRPr>
          </a:p>
          <a:p>
            <a:pPr marL="177800" indent="0">
              <a:buNone/>
            </a:pPr>
            <a:endParaRPr lang="vi-VN" altLang="en-US">
              <a:latin typeface="+mn-lt"/>
            </a:endParaRPr>
          </a:p>
          <a:p>
            <a:pPr marL="177800" indent="0">
              <a:buNone/>
            </a:pPr>
            <a:endParaRPr lang="vi-VN" altLang="en-US">
              <a:latin typeface="+mn-lt"/>
            </a:endParaRPr>
          </a:p>
          <a:p>
            <a:pPr marL="177800" indent="0">
              <a:buNone/>
            </a:pPr>
            <a:endParaRPr lang="vi-VN" altLang="en-US">
              <a:latin typeface="+mn-lt"/>
            </a:endParaRPr>
          </a:p>
          <a:p>
            <a:pPr marL="177800" indent="0">
              <a:buNone/>
            </a:pPr>
            <a:endParaRPr lang="vi-VN" altLang="en-US">
              <a:latin typeface="+mn-lt"/>
            </a:endParaRPr>
          </a:p>
          <a:p>
            <a:pPr marL="177800" indent="0">
              <a:buNone/>
            </a:pPr>
            <a:endParaRPr lang="vi-VN" altLang="en-US">
              <a:latin typeface="+mn-lt"/>
            </a:endParaRPr>
          </a:p>
          <a:p>
            <a:pPr marL="177800" indent="0">
              <a:buNone/>
            </a:pPr>
            <a:endParaRPr lang="vi-VN" altLang="en-US">
              <a:latin typeface="+mn-lt"/>
            </a:endParaRPr>
          </a:p>
          <a:p>
            <a:pPr marL="177800" indent="0">
              <a:buNone/>
            </a:pPr>
            <a:endParaRPr lang="vi-VN" altLang="en-US">
              <a:latin typeface="+mn-lt"/>
            </a:endParaRPr>
          </a:p>
          <a:p>
            <a:pPr marL="177800" indent="0">
              <a:buNone/>
            </a:pPr>
            <a:r>
              <a:rPr lang="vi-VN" altLang="en-US" b="1">
                <a:latin typeface="+mn-lt"/>
                <a:sym typeface="+mn-ea"/>
              </a:rPr>
              <a:t>Dual-port RAM with synchronous read  </a:t>
            </a:r>
          </a:p>
          <a:p>
            <a:pPr marL="177800" indent="0">
              <a:buNone/>
            </a:pPr>
            <a:endParaRPr lang="vi-VN" altLang="en-US">
              <a:latin typeface="+mn-lt"/>
            </a:endParaRPr>
          </a:p>
        </p:txBody>
      </p:sp>
      <p:sp>
        <p:nvSpPr>
          <p:cNvPr id="3" name="Title 2"/>
          <p:cNvSpPr>
            <a:spLocks noGrp="1"/>
          </p:cNvSpPr>
          <p:nvPr>
            <p:ph type="ctrTitle"/>
          </p:nvPr>
        </p:nvSpPr>
        <p:spPr>
          <a:xfrm>
            <a:off x="1964690" y="76201"/>
            <a:ext cx="5213985" cy="421990"/>
          </a:xfrm>
        </p:spPr>
        <p:txBody>
          <a:bodyPr/>
          <a:lstStyle/>
          <a:p>
            <a:r>
              <a:rPr lang="vi-VN" altLang="en-US">
                <a:latin typeface="+mn-lt"/>
              </a:rPr>
              <a:t>Mô phỏng</a:t>
            </a:r>
          </a:p>
        </p:txBody>
      </p:sp>
      <p:pic>
        <p:nvPicPr>
          <p:cNvPr id="4" name="Picture 3"/>
          <p:cNvPicPr>
            <a:picLocks noChangeAspect="1"/>
          </p:cNvPicPr>
          <p:nvPr/>
        </p:nvPicPr>
        <p:blipFill>
          <a:blip r:embed="rId2"/>
          <a:stretch>
            <a:fillRect/>
          </a:stretch>
        </p:blipFill>
        <p:spPr>
          <a:xfrm>
            <a:off x="709295" y="993140"/>
            <a:ext cx="8206740" cy="1783080"/>
          </a:xfrm>
          <a:prstGeom prst="rect">
            <a:avLst/>
          </a:prstGeom>
        </p:spPr>
      </p:pic>
      <p:pic>
        <p:nvPicPr>
          <p:cNvPr id="5" name="Picture 4"/>
          <p:cNvPicPr>
            <a:picLocks noChangeAspect="1"/>
          </p:cNvPicPr>
          <p:nvPr/>
        </p:nvPicPr>
        <p:blipFill>
          <a:blip r:embed="rId3"/>
          <a:stretch>
            <a:fillRect/>
          </a:stretch>
        </p:blipFill>
        <p:spPr>
          <a:xfrm>
            <a:off x="716280" y="3120390"/>
            <a:ext cx="8206105" cy="16078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0193" y="391407"/>
            <a:ext cx="3572758" cy="641022"/>
          </a:xfrm>
        </p:spPr>
        <p:txBody>
          <a:bodyPr/>
          <a:lstStyle/>
          <a:p>
            <a:r>
              <a:rPr lang="en-US" dirty="0" err="1">
                <a:latin typeface="+mn-lt"/>
              </a:rPr>
              <a:t>Kết</a:t>
            </a:r>
            <a:r>
              <a:rPr lang="en-US" dirty="0">
                <a:latin typeface="+mn-lt"/>
              </a:rPr>
              <a:t> </a:t>
            </a:r>
            <a:r>
              <a:rPr lang="en-US" dirty="0" err="1">
                <a:latin typeface="+mn-lt"/>
              </a:rPr>
              <a:t>Luận</a:t>
            </a:r>
            <a:br>
              <a:rPr lang="en-US" dirty="0">
                <a:latin typeface="+mn-lt"/>
              </a:rPr>
            </a:br>
            <a:br>
              <a:rPr lang="en-US" dirty="0">
                <a:latin typeface="+mn-lt"/>
              </a:rPr>
            </a:br>
            <a:endParaRPr lang="en-US" dirty="0">
              <a:latin typeface="+mn-lt"/>
            </a:endParaRPr>
          </a:p>
        </p:txBody>
      </p:sp>
      <p:sp>
        <p:nvSpPr>
          <p:cNvPr id="3" name="TextBox 2"/>
          <p:cNvSpPr txBox="1"/>
          <p:nvPr/>
        </p:nvSpPr>
        <p:spPr>
          <a:xfrm>
            <a:off x="490193" y="1630836"/>
            <a:ext cx="4270733" cy="3016210"/>
          </a:xfrm>
          <a:prstGeom prst="rect">
            <a:avLst/>
          </a:prstGeom>
          <a:noFill/>
        </p:spPr>
        <p:txBody>
          <a:bodyPr wrap="square" rtlCol="0">
            <a:spAutoFit/>
          </a:bodyPr>
          <a:lstStyle/>
          <a:p>
            <a:pPr marL="342900" indent="-342900">
              <a:lnSpc>
                <a:spcPct val="150000"/>
              </a:lnSpc>
              <a:spcBef>
                <a:spcPts val="1200"/>
              </a:spcBef>
              <a:buFont typeface="Wingdings" panose="05000000000000000000" pitchFamily="2" charset="2"/>
              <a:buChar char="§"/>
            </a:pPr>
            <a:r>
              <a:rPr lang="vi-VN" sz="1600" dirty="0">
                <a:latin typeface="+mn-lt"/>
                <a:cs typeface="Times New Roman" panose="02020603050405020304" charset="0"/>
              </a:rPr>
              <a:t>Sau khi hoàn thành đề tài nhóm</a:t>
            </a:r>
            <a:r>
              <a:rPr lang="en-US" sz="1600" dirty="0">
                <a:latin typeface="+mn-lt"/>
                <a:cs typeface="Times New Roman" panose="02020603050405020304" charset="0"/>
              </a:rPr>
              <a:t> </a:t>
            </a:r>
            <a:r>
              <a:rPr lang="en-US" sz="1600" dirty="0" err="1">
                <a:latin typeface="+mn-lt"/>
                <a:cs typeface="Times New Roman" panose="02020603050405020304" charset="0"/>
              </a:rPr>
              <a:t>chúng</a:t>
            </a:r>
            <a:r>
              <a:rPr lang="en-US" sz="1600" dirty="0">
                <a:latin typeface="+mn-lt"/>
                <a:cs typeface="Times New Roman" panose="02020603050405020304" charset="0"/>
              </a:rPr>
              <a:t> </a:t>
            </a:r>
            <a:r>
              <a:rPr lang="en-US" sz="1600" dirty="0" err="1">
                <a:latin typeface="+mn-lt"/>
                <a:cs typeface="Times New Roman" panose="02020603050405020304" charset="0"/>
              </a:rPr>
              <a:t>em</a:t>
            </a:r>
            <a:r>
              <a:rPr lang="vi-VN" sz="1600" dirty="0">
                <a:latin typeface="+mn-lt"/>
                <a:cs typeface="Times New Roman" panose="02020603050405020304" charset="0"/>
              </a:rPr>
              <a:t> </a:t>
            </a:r>
            <a:r>
              <a:rPr lang="en-US" sz="1600" dirty="0" err="1">
                <a:latin typeface="+mn-lt"/>
                <a:cs typeface="Times New Roman" panose="02020603050405020304" charset="0"/>
              </a:rPr>
              <a:t>hiểu</a:t>
            </a:r>
            <a:r>
              <a:rPr lang="en-US" sz="1600" dirty="0">
                <a:latin typeface="+mn-lt"/>
                <a:cs typeface="Times New Roman" panose="02020603050405020304" charset="0"/>
              </a:rPr>
              <a:t> </a:t>
            </a:r>
            <a:r>
              <a:rPr lang="en-US" sz="1600" dirty="0" err="1">
                <a:latin typeface="+mn-lt"/>
                <a:cs typeface="Times New Roman" panose="02020603050405020304" charset="0"/>
              </a:rPr>
              <a:t>được</a:t>
            </a:r>
            <a:r>
              <a:rPr lang="en-US" sz="1600" dirty="0">
                <a:latin typeface="+mn-lt"/>
                <a:cs typeface="Times New Roman" panose="02020603050405020304" charset="0"/>
              </a:rPr>
              <a:t> </a:t>
            </a:r>
            <a:r>
              <a:rPr lang="en-US" sz="1600" dirty="0" err="1">
                <a:latin typeface="+mn-lt"/>
                <a:cs typeface="Times New Roman" panose="02020603050405020304" charset="0"/>
              </a:rPr>
              <a:t>cấu</a:t>
            </a:r>
            <a:r>
              <a:rPr lang="en-US" sz="1600" dirty="0">
                <a:latin typeface="+mn-lt"/>
                <a:cs typeface="Times New Roman" panose="02020603050405020304" charset="0"/>
              </a:rPr>
              <a:t> </a:t>
            </a:r>
            <a:r>
              <a:rPr lang="en-US" sz="1600" dirty="0" err="1">
                <a:latin typeface="+mn-lt"/>
                <a:cs typeface="Times New Roman" panose="02020603050405020304" charset="0"/>
              </a:rPr>
              <a:t>tạo</a:t>
            </a:r>
            <a:r>
              <a:rPr lang="en-US" sz="1600" dirty="0">
                <a:latin typeface="+mn-lt"/>
                <a:cs typeface="Times New Roman" panose="02020603050405020304" charset="0"/>
              </a:rPr>
              <a:t>, </a:t>
            </a:r>
            <a:r>
              <a:rPr lang="en-US" sz="1600" dirty="0" err="1">
                <a:latin typeface="+mn-lt"/>
                <a:cs typeface="Times New Roman" panose="02020603050405020304" charset="0"/>
              </a:rPr>
              <a:t>chức</a:t>
            </a:r>
            <a:r>
              <a:rPr lang="en-US" sz="1600" dirty="0">
                <a:latin typeface="+mn-lt"/>
                <a:cs typeface="Times New Roman" panose="02020603050405020304" charset="0"/>
              </a:rPr>
              <a:t> </a:t>
            </a:r>
            <a:r>
              <a:rPr lang="en-US" sz="1600" dirty="0" err="1">
                <a:latin typeface="+mn-lt"/>
                <a:cs typeface="Times New Roman" panose="02020603050405020304" charset="0"/>
              </a:rPr>
              <a:t>năng</a:t>
            </a:r>
            <a:r>
              <a:rPr lang="en-US" sz="1600" dirty="0">
                <a:latin typeface="+mn-lt"/>
                <a:cs typeface="Times New Roman" panose="02020603050405020304" charset="0"/>
              </a:rPr>
              <a:t> </a:t>
            </a:r>
            <a:r>
              <a:rPr lang="en-US" sz="1600" dirty="0" err="1">
                <a:latin typeface="+mn-lt"/>
                <a:cs typeface="Times New Roman" panose="02020603050405020304" charset="0"/>
              </a:rPr>
              <a:t>và</a:t>
            </a:r>
            <a:r>
              <a:rPr lang="en-US" sz="1600" dirty="0">
                <a:latin typeface="+mn-lt"/>
                <a:cs typeface="Times New Roman" panose="02020603050405020304" charset="0"/>
              </a:rPr>
              <a:t> </a:t>
            </a:r>
            <a:r>
              <a:rPr lang="en-US" sz="1600" dirty="0" err="1">
                <a:latin typeface="+mn-lt"/>
                <a:cs typeface="Times New Roman" panose="02020603050405020304" charset="0"/>
              </a:rPr>
              <a:t>phân</a:t>
            </a:r>
            <a:r>
              <a:rPr lang="en-US" sz="1600" dirty="0">
                <a:latin typeface="+mn-lt"/>
                <a:cs typeface="Times New Roman" panose="02020603050405020304" charset="0"/>
              </a:rPr>
              <a:t> </a:t>
            </a:r>
            <a:r>
              <a:rPr lang="en-US" sz="1600" dirty="0" err="1">
                <a:latin typeface="+mn-lt"/>
                <a:cs typeface="Times New Roman" panose="02020603050405020304" charset="0"/>
              </a:rPr>
              <a:t>loại</a:t>
            </a:r>
            <a:r>
              <a:rPr lang="en-US" sz="1600" dirty="0">
                <a:latin typeface="+mn-lt"/>
                <a:cs typeface="Times New Roman" panose="02020603050405020304" charset="0"/>
              </a:rPr>
              <a:t> </a:t>
            </a:r>
            <a:r>
              <a:rPr lang="en-US" sz="1600" dirty="0" err="1">
                <a:latin typeface="+mn-lt"/>
                <a:cs typeface="Times New Roman" panose="02020603050405020304" charset="0"/>
              </a:rPr>
              <a:t>được</a:t>
            </a:r>
            <a:r>
              <a:rPr lang="en-US" sz="1600" dirty="0">
                <a:latin typeface="+mn-lt"/>
                <a:cs typeface="Times New Roman" panose="02020603050405020304" charset="0"/>
              </a:rPr>
              <a:t>  </a:t>
            </a:r>
            <a:r>
              <a:rPr lang="en-US" sz="1600" dirty="0" err="1">
                <a:latin typeface="+mn-lt"/>
                <a:cs typeface="Times New Roman" panose="02020603050405020304" charset="0"/>
              </a:rPr>
              <a:t>tên</a:t>
            </a:r>
            <a:r>
              <a:rPr lang="en-US" sz="1600" dirty="0">
                <a:latin typeface="+mn-lt"/>
                <a:cs typeface="Times New Roman" panose="02020603050405020304" charset="0"/>
              </a:rPr>
              <a:t>, </a:t>
            </a:r>
            <a:r>
              <a:rPr lang="en-US" sz="1600" dirty="0" err="1">
                <a:latin typeface="+mn-lt"/>
                <a:cs typeface="Times New Roman" panose="02020603050405020304" charset="0"/>
              </a:rPr>
              <a:t>thông</a:t>
            </a:r>
            <a:r>
              <a:rPr lang="en-US" sz="1600" dirty="0">
                <a:latin typeface="+mn-lt"/>
                <a:cs typeface="Times New Roman" panose="02020603050405020304" charset="0"/>
              </a:rPr>
              <a:t> </a:t>
            </a:r>
            <a:r>
              <a:rPr lang="en-US" sz="1600" dirty="0" err="1">
                <a:latin typeface="+mn-lt"/>
                <a:cs typeface="Times New Roman" panose="02020603050405020304" charset="0"/>
              </a:rPr>
              <a:t>số</a:t>
            </a:r>
            <a:r>
              <a:rPr lang="en-US" sz="1600" dirty="0">
                <a:latin typeface="+mn-lt"/>
                <a:cs typeface="Times New Roman" panose="02020603050405020304" charset="0"/>
              </a:rPr>
              <a:t> </a:t>
            </a:r>
            <a:r>
              <a:rPr lang="en-US" sz="1600" dirty="0" err="1">
                <a:latin typeface="+mn-lt"/>
                <a:cs typeface="Times New Roman" panose="02020603050405020304" charset="0"/>
              </a:rPr>
              <a:t>của</a:t>
            </a:r>
            <a:r>
              <a:rPr lang="en-US" sz="1600" dirty="0">
                <a:latin typeface="+mn-lt"/>
                <a:cs typeface="Times New Roman" panose="02020603050405020304" charset="0"/>
              </a:rPr>
              <a:t> </a:t>
            </a:r>
            <a:r>
              <a:rPr lang="en-US" sz="1600" dirty="0" err="1">
                <a:latin typeface="+mn-lt"/>
                <a:cs typeface="Times New Roman" panose="02020603050405020304" charset="0"/>
              </a:rPr>
              <a:t>các</a:t>
            </a:r>
            <a:r>
              <a:rPr lang="en-US" sz="1600" dirty="0">
                <a:latin typeface="+mn-lt"/>
                <a:cs typeface="Times New Roman" panose="02020603050405020304" charset="0"/>
              </a:rPr>
              <a:t> </a:t>
            </a:r>
            <a:r>
              <a:rPr lang="en-US" sz="1600" dirty="0" err="1">
                <a:latin typeface="+mn-lt"/>
                <a:cs typeface="Times New Roman" panose="02020603050405020304" charset="0"/>
              </a:rPr>
              <a:t>loại</a:t>
            </a:r>
            <a:r>
              <a:rPr lang="en-US" sz="1600" dirty="0">
                <a:latin typeface="+mn-lt"/>
                <a:cs typeface="Times New Roman" panose="02020603050405020304" charset="0"/>
              </a:rPr>
              <a:t> RAM.</a:t>
            </a:r>
          </a:p>
          <a:p>
            <a:pPr marL="342900" indent="-342900">
              <a:lnSpc>
                <a:spcPct val="150000"/>
              </a:lnSpc>
              <a:spcBef>
                <a:spcPts val="1200"/>
              </a:spcBef>
              <a:buFont typeface="Arial" panose="020B0604020202020204" pitchFamily="34" charset="0"/>
              <a:buChar char="•"/>
            </a:pPr>
            <a:r>
              <a:rPr lang="en-US" sz="1600" dirty="0" err="1">
                <a:latin typeface="+mn-lt"/>
                <a:cs typeface="Times New Roman" panose="02020603050405020304" charset="0"/>
              </a:rPr>
              <a:t>Đưa</a:t>
            </a:r>
            <a:r>
              <a:rPr lang="en-US" sz="1600" dirty="0">
                <a:latin typeface="+mn-lt"/>
                <a:cs typeface="Times New Roman" panose="02020603050405020304" charset="0"/>
              </a:rPr>
              <a:t> </a:t>
            </a:r>
            <a:r>
              <a:rPr lang="en-US" sz="1600" dirty="0" err="1">
                <a:latin typeface="+mn-lt"/>
                <a:cs typeface="Times New Roman" panose="02020603050405020304" charset="0"/>
              </a:rPr>
              <a:t>ra</a:t>
            </a:r>
            <a:r>
              <a:rPr lang="en-US" sz="1600" dirty="0">
                <a:latin typeface="+mn-lt"/>
                <a:cs typeface="Times New Roman" panose="02020603050405020304" charset="0"/>
              </a:rPr>
              <a:t> </a:t>
            </a:r>
            <a:r>
              <a:rPr lang="en-US" sz="1600" dirty="0" err="1">
                <a:latin typeface="+mn-lt"/>
                <a:cs typeface="Times New Roman" panose="02020603050405020304" charset="0"/>
              </a:rPr>
              <a:t>lưu</a:t>
            </a:r>
            <a:r>
              <a:rPr lang="en-US" sz="1600" dirty="0">
                <a:latin typeface="+mn-lt"/>
                <a:cs typeface="Times New Roman" panose="02020603050405020304" charset="0"/>
              </a:rPr>
              <a:t> </a:t>
            </a:r>
            <a:r>
              <a:rPr lang="en-US" sz="1600" dirty="0" err="1">
                <a:latin typeface="+mn-lt"/>
                <a:cs typeface="Times New Roman" panose="02020603050405020304" charset="0"/>
              </a:rPr>
              <a:t>đồ</a:t>
            </a:r>
            <a:r>
              <a:rPr lang="en-US" sz="1600" dirty="0">
                <a:latin typeface="+mn-lt"/>
                <a:cs typeface="Times New Roman" panose="02020603050405020304" charset="0"/>
              </a:rPr>
              <a:t> </a:t>
            </a:r>
            <a:r>
              <a:rPr lang="en-US" sz="1600" dirty="0" err="1">
                <a:latin typeface="+mn-lt"/>
                <a:cs typeface="Times New Roman" panose="02020603050405020304" charset="0"/>
              </a:rPr>
              <a:t>thuật</a:t>
            </a:r>
            <a:r>
              <a:rPr lang="en-US" sz="1600" dirty="0">
                <a:latin typeface="+mn-lt"/>
                <a:cs typeface="Times New Roman" panose="02020603050405020304" charset="0"/>
              </a:rPr>
              <a:t> </a:t>
            </a:r>
            <a:r>
              <a:rPr lang="en-US" sz="1600" dirty="0" err="1">
                <a:latin typeface="+mn-lt"/>
                <a:cs typeface="Times New Roman" panose="02020603050405020304" charset="0"/>
              </a:rPr>
              <a:t>toán</a:t>
            </a:r>
            <a:r>
              <a:rPr lang="en-US" sz="1600" dirty="0">
                <a:latin typeface="+mn-lt"/>
                <a:cs typeface="Times New Roman" panose="02020603050405020304" charset="0"/>
              </a:rPr>
              <a:t> </a:t>
            </a:r>
            <a:r>
              <a:rPr lang="en-US" sz="1600" dirty="0" err="1">
                <a:latin typeface="+mn-lt"/>
                <a:cs typeface="Times New Roman" panose="02020603050405020304" charset="0"/>
              </a:rPr>
              <a:t>và</a:t>
            </a:r>
            <a:r>
              <a:rPr lang="en-US" sz="1600" dirty="0">
                <a:latin typeface="+mn-lt"/>
                <a:cs typeface="Times New Roman" panose="02020603050405020304" charset="0"/>
              </a:rPr>
              <a:t> </a:t>
            </a:r>
            <a:r>
              <a:rPr lang="en-US" sz="1600" dirty="0" err="1">
                <a:latin typeface="+mn-lt"/>
                <a:cs typeface="Times New Roman" panose="02020603050405020304" charset="0"/>
              </a:rPr>
              <a:t>giải</a:t>
            </a:r>
            <a:r>
              <a:rPr lang="en-US" sz="1600" dirty="0">
                <a:latin typeface="+mn-lt"/>
                <a:cs typeface="Times New Roman" panose="02020603050405020304" charset="0"/>
              </a:rPr>
              <a:t> </a:t>
            </a:r>
            <a:r>
              <a:rPr lang="en-US" sz="1600" dirty="0" err="1">
                <a:latin typeface="+mn-lt"/>
                <a:cs typeface="Times New Roman" panose="02020603050405020304" charset="0"/>
              </a:rPr>
              <a:t>thích</a:t>
            </a:r>
            <a:r>
              <a:rPr lang="en-US" sz="1600" dirty="0">
                <a:latin typeface="+mn-lt"/>
                <a:cs typeface="Times New Roman" panose="02020603050405020304" charset="0"/>
              </a:rPr>
              <a:t> </a:t>
            </a:r>
            <a:r>
              <a:rPr lang="en-US" sz="1600" dirty="0" err="1">
                <a:latin typeface="+mn-lt"/>
                <a:cs typeface="Times New Roman" panose="02020603050405020304" charset="0"/>
              </a:rPr>
              <a:t>được</a:t>
            </a:r>
            <a:r>
              <a:rPr lang="en-US" sz="1600" dirty="0">
                <a:latin typeface="+mn-lt"/>
                <a:cs typeface="Times New Roman" panose="02020603050405020304" charset="0"/>
              </a:rPr>
              <a:t> </a:t>
            </a:r>
            <a:r>
              <a:rPr lang="en-US" sz="1600" dirty="0" err="1">
                <a:latin typeface="+mn-lt"/>
                <a:cs typeface="Times New Roman" panose="02020603050405020304" charset="0"/>
              </a:rPr>
              <a:t>nguyên</a:t>
            </a:r>
            <a:r>
              <a:rPr lang="en-US" sz="1600" dirty="0">
                <a:latin typeface="+mn-lt"/>
                <a:cs typeface="Times New Roman" panose="02020603050405020304" charset="0"/>
              </a:rPr>
              <a:t> </a:t>
            </a:r>
            <a:r>
              <a:rPr lang="en-US" sz="1600" dirty="0" err="1">
                <a:latin typeface="+mn-lt"/>
                <a:cs typeface="Times New Roman" panose="02020603050405020304" charset="0"/>
              </a:rPr>
              <a:t>lý</a:t>
            </a:r>
            <a:r>
              <a:rPr lang="en-US" sz="1600" dirty="0">
                <a:latin typeface="+mn-lt"/>
                <a:cs typeface="Times New Roman" panose="02020603050405020304" charset="0"/>
              </a:rPr>
              <a:t> </a:t>
            </a:r>
            <a:r>
              <a:rPr lang="en-US" sz="1600" dirty="0" err="1">
                <a:latin typeface="+mn-lt"/>
                <a:cs typeface="Times New Roman" panose="02020603050405020304" charset="0"/>
              </a:rPr>
              <a:t>hoạt</a:t>
            </a:r>
            <a:r>
              <a:rPr lang="en-US" sz="1600" dirty="0">
                <a:latin typeface="+mn-lt"/>
                <a:cs typeface="Times New Roman" panose="02020603050405020304" charset="0"/>
              </a:rPr>
              <a:t> </a:t>
            </a:r>
            <a:r>
              <a:rPr lang="en-US" sz="1600" dirty="0" err="1">
                <a:latin typeface="+mn-lt"/>
                <a:cs typeface="Times New Roman" panose="02020603050405020304" charset="0"/>
              </a:rPr>
              <a:t>động</a:t>
            </a:r>
            <a:r>
              <a:rPr lang="en-US" sz="1600" dirty="0">
                <a:latin typeface="+mn-lt"/>
                <a:cs typeface="Times New Roman" panose="02020603050405020304" charset="0"/>
              </a:rPr>
              <a:t> </a:t>
            </a:r>
            <a:r>
              <a:rPr lang="en-US" sz="1600" dirty="0" err="1">
                <a:latin typeface="+mn-lt"/>
                <a:cs typeface="Times New Roman" panose="02020603050405020304" charset="0"/>
              </a:rPr>
              <a:t>đọc</a:t>
            </a:r>
            <a:r>
              <a:rPr lang="en-US" sz="1600" dirty="0">
                <a:latin typeface="+mn-lt"/>
                <a:cs typeface="Times New Roman" panose="02020603050405020304" charset="0"/>
              </a:rPr>
              <a:t> </a:t>
            </a:r>
            <a:r>
              <a:rPr lang="en-US" sz="1600" dirty="0" err="1">
                <a:latin typeface="+mn-lt"/>
                <a:cs typeface="Times New Roman" panose="02020603050405020304" charset="0"/>
              </a:rPr>
              <a:t>và</a:t>
            </a:r>
            <a:r>
              <a:rPr lang="en-US" sz="1600" dirty="0">
                <a:latin typeface="+mn-lt"/>
                <a:cs typeface="Times New Roman" panose="02020603050405020304" charset="0"/>
              </a:rPr>
              <a:t> </a:t>
            </a:r>
            <a:r>
              <a:rPr lang="en-US" sz="1600" dirty="0" err="1">
                <a:latin typeface="+mn-lt"/>
                <a:cs typeface="Times New Roman" panose="02020603050405020304" charset="0"/>
              </a:rPr>
              <a:t>ghi</a:t>
            </a:r>
            <a:r>
              <a:rPr lang="en-US" sz="1600" dirty="0">
                <a:latin typeface="+mn-lt"/>
                <a:cs typeface="Times New Roman" panose="02020603050405020304" charset="0"/>
              </a:rPr>
              <a:t> </a:t>
            </a:r>
            <a:r>
              <a:rPr lang="en-US" sz="1600" err="1">
                <a:latin typeface="+mn-lt"/>
                <a:cs typeface="Times New Roman" panose="02020603050405020304" charset="0"/>
              </a:rPr>
              <a:t>của</a:t>
            </a:r>
            <a:r>
              <a:rPr lang="en-US" sz="1600">
                <a:latin typeface="+mn-lt"/>
                <a:cs typeface="Times New Roman" panose="02020603050405020304" charset="0"/>
              </a:rPr>
              <a:t> RAM.</a:t>
            </a:r>
            <a:endParaRPr lang="en-US" sz="1600" dirty="0">
              <a:latin typeface="+mn-lt"/>
              <a:cs typeface="Times New Roman" panose="02020603050405020304" charset="0"/>
            </a:endParaRPr>
          </a:p>
          <a:p>
            <a:pPr marL="342900" indent="-342900">
              <a:buFont typeface="+mj-lt"/>
              <a:buAutoNum type="arabicPeriod"/>
            </a:pPr>
            <a:endParaRPr lang="en-US" sz="1200" dirty="0">
              <a:latin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5739" y="595066"/>
            <a:ext cx="2857500" cy="1600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813" y="2683640"/>
            <a:ext cx="2581275" cy="17716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018" y="696188"/>
            <a:ext cx="5214300" cy="702952"/>
          </a:xfrm>
        </p:spPr>
        <p:txBody>
          <a:bodyPr/>
          <a:lstStyle/>
          <a:p>
            <a:r>
              <a:rPr lang="en-US" sz="2800" dirty="0" err="1">
                <a:latin typeface="+mn-lt"/>
                <a:ea typeface="Roboto" panose="02000000000000000000" pitchFamily="2" charset="0"/>
              </a:rPr>
              <a:t>Tài</a:t>
            </a:r>
            <a:r>
              <a:rPr lang="en-US" sz="2800" dirty="0">
                <a:latin typeface="+mn-lt"/>
                <a:ea typeface="Roboto" panose="02000000000000000000" pitchFamily="2" charset="0"/>
              </a:rPr>
              <a:t> </a:t>
            </a:r>
            <a:r>
              <a:rPr lang="en-US" sz="2800" dirty="0" err="1">
                <a:latin typeface="+mn-lt"/>
                <a:ea typeface="Roboto" panose="02000000000000000000" pitchFamily="2" charset="0"/>
              </a:rPr>
              <a:t>Liệu</a:t>
            </a:r>
            <a:r>
              <a:rPr lang="en-US" sz="2800" dirty="0">
                <a:latin typeface="+mn-lt"/>
                <a:ea typeface="Roboto" panose="02000000000000000000" pitchFamily="2" charset="0"/>
              </a:rPr>
              <a:t> </a:t>
            </a:r>
            <a:r>
              <a:rPr lang="en-US" sz="2800" dirty="0" err="1">
                <a:latin typeface="+mn-lt"/>
                <a:ea typeface="Roboto" panose="02000000000000000000" pitchFamily="2" charset="0"/>
              </a:rPr>
              <a:t>Tham</a:t>
            </a:r>
            <a:r>
              <a:rPr lang="en-US" sz="2800" dirty="0">
                <a:latin typeface="+mn-lt"/>
                <a:ea typeface="Roboto" panose="02000000000000000000" pitchFamily="2" charset="0"/>
              </a:rPr>
              <a:t> </a:t>
            </a:r>
            <a:r>
              <a:rPr lang="en-US" sz="2800" dirty="0" err="1">
                <a:latin typeface="+mn-lt"/>
                <a:ea typeface="Roboto" panose="02000000000000000000" pitchFamily="2" charset="0"/>
              </a:rPr>
              <a:t>Khảo</a:t>
            </a:r>
            <a:br>
              <a:rPr lang="en-US" dirty="0">
                <a:latin typeface="+mn-lt"/>
                <a:ea typeface="Roboto" panose="02000000000000000000" pitchFamily="2" charset="0"/>
              </a:rPr>
            </a:br>
            <a:endParaRPr lang="en-US" dirty="0">
              <a:latin typeface="+mn-lt"/>
              <a:ea typeface="Roboto" panose="02000000000000000000" pitchFamily="2" charset="0"/>
            </a:endParaRPr>
          </a:p>
        </p:txBody>
      </p:sp>
      <p:sp>
        <p:nvSpPr>
          <p:cNvPr id="3" name="TextBox 2"/>
          <p:cNvSpPr txBox="1"/>
          <p:nvPr/>
        </p:nvSpPr>
        <p:spPr>
          <a:xfrm>
            <a:off x="627233" y="1442520"/>
            <a:ext cx="7037304" cy="1568450"/>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mn-lt"/>
                <a:cs typeface="Times New Roman" panose="02020603050405020304" charset="0"/>
              </a:rPr>
              <a:t>Pong P. Chu, FPGA Prototyping by Verilog Examples: Xilinx Spartan-3 </a:t>
            </a:r>
            <a:r>
              <a:rPr lang="en-US" sz="1200">
                <a:latin typeface="+mn-lt"/>
                <a:cs typeface="Times New Roman" panose="02020603050405020304" charset="0"/>
              </a:rPr>
              <a:t>Version.</a:t>
            </a:r>
          </a:p>
          <a:p>
            <a:pPr marL="171450" indent="-171450">
              <a:buFont typeface="Arial" panose="020B0604020202020204" pitchFamily="34" charset="0"/>
              <a:buChar char="•"/>
            </a:pPr>
            <a:r>
              <a:rPr lang="en-US" sz="1200">
                <a:latin typeface="+mn-lt"/>
                <a:cs typeface="Times New Roman" panose="02020603050405020304" charset="0"/>
                <a:sym typeface="+mn-ea"/>
              </a:rPr>
              <a:t>KỸ THUẬT XUNG SỐ</a:t>
            </a:r>
            <a:r>
              <a:rPr lang="en-GB" altLang="en-US" sz="1200">
                <a:latin typeface="+mn-lt"/>
                <a:cs typeface="Times New Roman" panose="02020603050405020304" charset="0"/>
                <a:sym typeface="+mn-ea"/>
              </a:rPr>
              <a:t> (</a:t>
            </a:r>
            <a:r>
              <a:rPr lang="en-US" sz="1200">
                <a:latin typeface="+mn-lt"/>
                <a:cs typeface="Times New Roman" panose="02020603050405020304" charset="0"/>
                <a:sym typeface="+mn-ea"/>
              </a:rPr>
              <a:t>TS. NGUYỄN LINH NAM</a:t>
            </a:r>
            <a:r>
              <a:rPr lang="en-GB" altLang="en-US" sz="1200">
                <a:latin typeface="+mn-lt"/>
                <a:cs typeface="Times New Roman" panose="02020603050405020304" charset="0"/>
                <a:sym typeface="+mn-ea"/>
              </a:rPr>
              <a:t> </a:t>
            </a:r>
            <a:r>
              <a:rPr lang="en-US" sz="1200">
                <a:latin typeface="+mn-lt"/>
                <a:cs typeface="Times New Roman" panose="02020603050405020304" charset="0"/>
              </a:rPr>
              <a:t>ĐẠI HỌC ĐÀ NẴNG TRƯỜNG ĐẠI HỌC SƯ PHẠM KỸ THUẬT KHOA ĐIỆN - ĐIỆN TỬ</a:t>
            </a:r>
            <a:r>
              <a:rPr lang="en-GB" altLang="en-US" sz="1200">
                <a:latin typeface="+mn-lt"/>
                <a:cs typeface="Times New Roman" panose="02020603050405020304" charset="0"/>
              </a:rPr>
              <a:t>).</a:t>
            </a:r>
            <a:endParaRPr lang="en-US" altLang="en-US" sz="1200">
              <a:latin typeface="+mn-lt"/>
              <a:cs typeface="Times New Roman" panose="02020603050405020304" charset="0"/>
            </a:endParaRPr>
          </a:p>
          <a:p>
            <a:pPr marL="171450" indent="-171450">
              <a:buFont typeface="Arial" panose="020B0604020202020204" pitchFamily="34" charset="0"/>
              <a:buChar char="•"/>
            </a:pPr>
            <a:r>
              <a:rPr lang="en-US" sz="1200">
                <a:latin typeface="+mn-lt"/>
                <a:cs typeface="Times New Roman" panose="02020603050405020304" charset="0"/>
                <a:hlinkClick r:id="rId2"/>
              </a:rPr>
              <a:t>https://www.semicon.edu.vn/home/hoc-thiet-ke-vi-mach/bai-hc-vi-mch/7902-huong-dan-thiet-ke-vi-mach.html#:~:text=%2D%20Dual%2Dport%20RAM%20l%C3%A0%20RAM,%C4%91%E1%BB%8Dc%20ho%E1%BA%B7c%20ghi%20%C4%91%E1%BB%93ng%20b%E1%B</a:t>
            </a:r>
            <a:r>
              <a:rPr lang="en-GB" sz="1200">
                <a:latin typeface="+mn-lt"/>
                <a:cs typeface="Times New Roman" panose="02020603050405020304" charset="0"/>
              </a:rPr>
              <a:t> </a:t>
            </a:r>
            <a:endParaRPr lang="en-US" sz="1200">
              <a:latin typeface="+mn-lt"/>
              <a:cs typeface="Times New Roman" panose="02020603050405020304" charset="0"/>
            </a:endParaRPr>
          </a:p>
          <a:p>
            <a:pPr marL="0" indent="0">
              <a:buFont typeface="Arial" panose="020B0604020202020204" pitchFamily="34" charset="0"/>
              <a:buNone/>
            </a:pPr>
            <a:endParaRPr lang="en-US" sz="1200" dirty="0">
              <a:latin typeface="+mn-lt"/>
              <a:cs typeface="Times New Roman" panose="02020603050405020304" charset="0"/>
            </a:endParaRPr>
          </a:p>
          <a:p>
            <a:endParaRPr lang="en-US" sz="1200" dirty="0">
              <a:latin typeface="+mn-lt"/>
              <a:cs typeface="Times New Roman" panose="02020603050405020304" charset="0"/>
            </a:endParaRPr>
          </a:p>
        </p:txBody>
      </p:sp>
      <p:sp>
        <p:nvSpPr>
          <p:cNvPr id="4" name="TextBox 3"/>
          <p:cNvSpPr txBox="1"/>
          <p:nvPr/>
        </p:nvSpPr>
        <p:spPr>
          <a:xfrm>
            <a:off x="738059" y="3206750"/>
            <a:ext cx="3226850" cy="523220"/>
          </a:xfrm>
          <a:prstGeom prst="rect">
            <a:avLst/>
          </a:prstGeom>
          <a:noFill/>
        </p:spPr>
        <p:txBody>
          <a:bodyPr wrap="square" rtlCol="0">
            <a:spAutoFit/>
          </a:bodyPr>
          <a:lstStyle/>
          <a:p>
            <a:r>
              <a:rPr lang="en-US" sz="2800" b="1">
                <a:solidFill>
                  <a:schemeClr val="bg2">
                    <a:lumMod val="75000"/>
                  </a:schemeClr>
                </a:solidFill>
                <a:latin typeface="+mn-lt"/>
                <a:ea typeface="Roboto" panose="02000000000000000000" pitchFamily="2" charset="0"/>
              </a:rPr>
              <a:t>Công cụ</a:t>
            </a:r>
          </a:p>
        </p:txBody>
      </p:sp>
      <p:sp>
        <p:nvSpPr>
          <p:cNvPr id="5" name="TextBox 4"/>
          <p:cNvSpPr txBox="1"/>
          <p:nvPr/>
        </p:nvSpPr>
        <p:spPr>
          <a:xfrm>
            <a:off x="429748" y="3983851"/>
            <a:ext cx="3944767" cy="307777"/>
          </a:xfrm>
          <a:prstGeom prst="rect">
            <a:avLst/>
          </a:prstGeom>
          <a:noFill/>
        </p:spPr>
        <p:txBody>
          <a:bodyPr wrap="square" rtlCol="0">
            <a:spAutoFit/>
          </a:bodyPr>
          <a:lstStyle/>
          <a:p>
            <a:pPr marL="285750" indent="-285750">
              <a:buFont typeface="Arial" panose="020B0604020202020204" pitchFamily="34" charset="0"/>
              <a:buChar char="•"/>
            </a:pPr>
            <a:r>
              <a:rPr lang="en-US">
                <a:latin typeface="+mn-lt"/>
              </a:rPr>
              <a:t>Xilinx ISE Design Suite 14.7</a:t>
            </a:r>
          </a:p>
        </p:txBody>
      </p:sp>
      <p:pic>
        <p:nvPicPr>
          <p:cNvPr id="1026" name="Picture 2" descr="Xilinx ISE Design Suite V14.7 Free Download - Music Matters"/>
          <p:cNvPicPr>
            <a:picLocks noChangeAspect="1" noChangeArrowheads="1"/>
          </p:cNvPicPr>
          <p:nvPr/>
        </p:nvPicPr>
        <p:blipFill rotWithShape="1">
          <a:blip r:embed="rId3">
            <a:extLst>
              <a:ext uri="{28A0092B-C50C-407E-A947-70E740481C1C}">
                <a14:useLocalDpi xmlns:a14="http://schemas.microsoft.com/office/drawing/2010/main" val="0"/>
              </a:ext>
            </a:extLst>
          </a:blip>
          <a:srcRect l="6586" t="17458" r="9617" b="16580"/>
          <a:stretch>
            <a:fillRect/>
          </a:stretch>
        </p:blipFill>
        <p:spPr bwMode="auto">
          <a:xfrm>
            <a:off x="4145885" y="3279636"/>
            <a:ext cx="2063623" cy="12695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697857" y="1222328"/>
            <a:ext cx="3748285" cy="14509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964849" y="1524610"/>
            <a:ext cx="5214300" cy="970961"/>
          </a:xfrm>
        </p:spPr>
        <p:txBody>
          <a:bodyPr/>
          <a:lstStyle/>
          <a:p>
            <a:r>
              <a:rPr lang="en-US" sz="4000" dirty="0">
                <a:latin typeface="Roboto" panose="02000000000000000000" pitchFamily="2" charset="0"/>
                <a:ea typeface="Roboto" panose="02000000000000000000" pitchFamily="2"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122001" y="1518567"/>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latin typeface="+mj-lt"/>
              </a:rPr>
              <a:t>NỘI DUNG</a:t>
            </a:r>
          </a:p>
        </p:txBody>
      </p:sp>
      <p:sp>
        <p:nvSpPr>
          <p:cNvPr id="166" name="Google Shape;166;p35">
            <a:hlinkClick r:id="rId3" action="ppaction://hlinksldjump"/>
          </p:cNvPr>
          <p:cNvSpPr txBox="1">
            <a:spLocks noGrp="1"/>
          </p:cNvSpPr>
          <p:nvPr>
            <p:ph type="title" idx="5"/>
          </p:nvPr>
        </p:nvSpPr>
        <p:spPr>
          <a:xfrm>
            <a:off x="2914862" y="2464767"/>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latin typeface="+mj-lt"/>
              </a:rPr>
              <a:t>3</a:t>
            </a:r>
          </a:p>
        </p:txBody>
      </p:sp>
      <p:sp>
        <p:nvSpPr>
          <p:cNvPr id="169" name="Google Shape;169;p35">
            <a:hlinkClick r:id="rId4" action="ppaction://hlinksldjump"/>
          </p:cNvPr>
          <p:cNvSpPr txBox="1">
            <a:spLocks noGrp="1"/>
          </p:cNvSpPr>
          <p:nvPr>
            <p:ph type="title" idx="3"/>
          </p:nvPr>
        </p:nvSpPr>
        <p:spPr>
          <a:xfrm>
            <a:off x="2110946" y="737967"/>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latin typeface="+mj-lt"/>
              </a:rPr>
              <a:t>1</a:t>
            </a:r>
            <a:endParaRPr dirty="0">
              <a:latin typeface="+mj-lt"/>
            </a:endParaRPr>
          </a:p>
        </p:txBody>
      </p:sp>
      <p:sp>
        <p:nvSpPr>
          <p:cNvPr id="170" name="Google Shape;170;p35">
            <a:hlinkClick r:id="" action="ppaction://noaction"/>
          </p:cNvPr>
          <p:cNvSpPr txBox="1">
            <a:spLocks noGrp="1"/>
          </p:cNvSpPr>
          <p:nvPr>
            <p:ph type="title" idx="4"/>
          </p:nvPr>
        </p:nvSpPr>
        <p:spPr>
          <a:xfrm>
            <a:off x="2494401" y="1611453"/>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latin typeface="+mj-lt"/>
              </a:rPr>
              <a:t>2</a:t>
            </a:r>
          </a:p>
        </p:txBody>
      </p:sp>
      <p:sp>
        <p:nvSpPr>
          <p:cNvPr id="171" name="Google Shape;171;p35">
            <a:hlinkClick r:id="" action="ppaction://noaction"/>
          </p:cNvPr>
          <p:cNvSpPr txBox="1">
            <a:spLocks noGrp="1"/>
          </p:cNvSpPr>
          <p:nvPr>
            <p:ph type="title" idx="6"/>
          </p:nvPr>
        </p:nvSpPr>
        <p:spPr>
          <a:xfrm>
            <a:off x="3858940" y="3248494"/>
            <a:ext cx="592148"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mj-lt"/>
              </a:rPr>
              <a:t>4</a:t>
            </a:r>
          </a:p>
        </p:txBody>
      </p:sp>
      <p:cxnSp>
        <p:nvCxnSpPr>
          <p:cNvPr id="184" name="Google Shape;184;p35"/>
          <p:cNvCxnSpPr/>
          <p:nvPr/>
        </p:nvCxnSpPr>
        <p:spPr>
          <a:xfrm>
            <a:off x="2564193" y="851538"/>
            <a:ext cx="0" cy="2889189"/>
          </a:xfrm>
          <a:prstGeom prst="straightConnector1">
            <a:avLst/>
          </a:prstGeom>
          <a:noFill/>
          <a:ln w="9525" cap="flat" cmpd="sng">
            <a:solidFill>
              <a:srgbClr val="595959"/>
            </a:solidFill>
            <a:prstDash val="solid"/>
            <a:round/>
            <a:headEnd type="none" w="med" len="med"/>
            <a:tailEnd type="none" w="med" len="med"/>
          </a:ln>
        </p:spPr>
      </p:cxnSp>
      <p:sp>
        <p:nvSpPr>
          <p:cNvPr id="2" name="TextBox 1"/>
          <p:cNvSpPr txBox="1"/>
          <p:nvPr/>
        </p:nvSpPr>
        <p:spPr>
          <a:xfrm>
            <a:off x="4003553" y="2686335"/>
            <a:ext cx="4071949" cy="338554"/>
          </a:xfrm>
          <a:prstGeom prst="rect">
            <a:avLst/>
          </a:prstGeom>
          <a:noFill/>
        </p:spPr>
        <p:txBody>
          <a:bodyPr wrap="none" rtlCol="0">
            <a:spAutoFit/>
          </a:bodyPr>
          <a:lstStyle/>
          <a:p>
            <a:r>
              <a:rPr lang="en-US" sz="1600" dirty="0">
                <a:latin typeface="+mj-lt"/>
              </a:rPr>
              <a:t>CÁC MẪU HDL CHO SUY LUẬN BỘ NHỚ</a:t>
            </a:r>
          </a:p>
        </p:txBody>
      </p:sp>
      <p:sp>
        <p:nvSpPr>
          <p:cNvPr id="3" name="TextBox 2"/>
          <p:cNvSpPr txBox="1"/>
          <p:nvPr/>
        </p:nvSpPr>
        <p:spPr>
          <a:xfrm>
            <a:off x="3160732" y="945693"/>
            <a:ext cx="4413388" cy="338554"/>
          </a:xfrm>
          <a:prstGeom prst="rect">
            <a:avLst/>
          </a:prstGeom>
          <a:noFill/>
        </p:spPr>
        <p:txBody>
          <a:bodyPr wrap="none" rtlCol="0">
            <a:spAutoFit/>
          </a:bodyPr>
          <a:lstStyle/>
          <a:p>
            <a:r>
              <a:rPr lang="en-US" sz="1600" dirty="0">
                <a:latin typeface="+mj-lt"/>
              </a:rPr>
              <a:t>BỘ NHỚ NHÚNG CỦA THIẾT BỊ SPARTAN-3</a:t>
            </a:r>
          </a:p>
        </p:txBody>
      </p:sp>
      <p:sp>
        <p:nvSpPr>
          <p:cNvPr id="4" name="TextBox 3"/>
          <p:cNvSpPr txBox="1"/>
          <p:nvPr/>
        </p:nvSpPr>
        <p:spPr>
          <a:xfrm>
            <a:off x="3602001" y="1822390"/>
            <a:ext cx="4722768" cy="338554"/>
          </a:xfrm>
          <a:prstGeom prst="rect">
            <a:avLst/>
          </a:prstGeom>
          <a:noFill/>
        </p:spPr>
        <p:txBody>
          <a:bodyPr wrap="none" rtlCol="0">
            <a:spAutoFit/>
          </a:bodyPr>
          <a:lstStyle/>
          <a:p>
            <a:r>
              <a:rPr lang="vi-VN" sz="1600" dirty="0">
                <a:latin typeface="+mj-lt"/>
              </a:rPr>
              <a:t>PHƯƠNG PHÁP KẾT HỢP CÁC MÔ-ĐUN BỘ NHỚ</a:t>
            </a:r>
            <a:endParaRPr lang="en-US" sz="1600" dirty="0">
              <a:latin typeface="+mj-lt"/>
            </a:endParaRPr>
          </a:p>
        </p:txBody>
      </p:sp>
      <p:sp>
        <p:nvSpPr>
          <p:cNvPr id="5" name="TextBox 4"/>
          <p:cNvSpPr txBox="1"/>
          <p:nvPr/>
        </p:nvSpPr>
        <p:spPr>
          <a:xfrm>
            <a:off x="4372097" y="3487740"/>
            <a:ext cx="2714205" cy="338554"/>
          </a:xfrm>
          <a:prstGeom prst="rect">
            <a:avLst/>
          </a:prstGeom>
          <a:noFill/>
        </p:spPr>
        <p:txBody>
          <a:bodyPr wrap="none" rtlCol="0">
            <a:spAutoFit/>
          </a:bodyPr>
          <a:lstStyle/>
          <a:p>
            <a:r>
              <a:rPr lang="en-US" sz="1600" dirty="0">
                <a:latin typeface="+mj-lt"/>
              </a:rPr>
              <a:t>MÔ PHỎNG VÀ KẾT LUẬN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66"/>
                                        </p:tgtEl>
                                        <p:attrNameLst>
                                          <p:attrName>style.visibility</p:attrName>
                                        </p:attrNameLst>
                                      </p:cBhvr>
                                      <p:to>
                                        <p:strVal val="visible"/>
                                      </p:to>
                                    </p:set>
                                    <p:animEffect transition="in" filter="fade">
                                      <p:cBhvr>
                                        <p:cTn id="11" dur="1000"/>
                                        <p:tgtEl>
                                          <p:spTgt spid="166"/>
                                        </p:tgtEl>
                                      </p:cBhvr>
                                    </p:animEffect>
                                  </p:childTnLst>
                                </p:cTn>
                              </p:par>
                              <p:par>
                                <p:cTn id="12" presetID="10" presetClass="entr" presetSubtype="0" fill="hold" nodeType="withEffect">
                                  <p:stCondLst>
                                    <p:cond delay="0"/>
                                  </p:stCondLst>
                                  <p:childTnLst>
                                    <p:set>
                                      <p:cBhvr>
                                        <p:cTn id="13" dur="1" fill="hold">
                                          <p:stCondLst>
                                            <p:cond delay="0"/>
                                          </p:stCondLst>
                                        </p:cTn>
                                        <p:tgtEl>
                                          <p:spTgt spid="169"/>
                                        </p:tgtEl>
                                        <p:attrNameLst>
                                          <p:attrName>style.visibility</p:attrName>
                                        </p:attrNameLst>
                                      </p:cBhvr>
                                      <p:to>
                                        <p:strVal val="visible"/>
                                      </p:to>
                                    </p:set>
                                    <p:animEffect transition="in" filter="fade">
                                      <p:cBhvr>
                                        <p:cTn id="14" dur="1000"/>
                                        <p:tgtEl>
                                          <p:spTgt spid="169"/>
                                        </p:tgtEl>
                                      </p:cBhvr>
                                    </p:animEffect>
                                  </p:childTnLst>
                                </p:cTn>
                              </p:par>
                              <p:par>
                                <p:cTn id="15" presetID="10" presetClass="entr" presetSubtype="0" fill="hold" nodeType="withEffect">
                                  <p:stCondLst>
                                    <p:cond delay="0"/>
                                  </p:stCondLst>
                                  <p:childTnLst>
                                    <p:set>
                                      <p:cBhvr>
                                        <p:cTn id="16" dur="1" fill="hold">
                                          <p:stCondLst>
                                            <p:cond delay="0"/>
                                          </p:stCondLst>
                                        </p:cTn>
                                        <p:tgtEl>
                                          <p:spTgt spid="170"/>
                                        </p:tgtEl>
                                        <p:attrNameLst>
                                          <p:attrName>style.visibility</p:attrName>
                                        </p:attrNameLst>
                                      </p:cBhvr>
                                      <p:to>
                                        <p:strVal val="visible"/>
                                      </p:to>
                                    </p:set>
                                    <p:animEffect transition="in" filter="fade">
                                      <p:cBhvr>
                                        <p:cTn id="17" dur="1000"/>
                                        <p:tgtEl>
                                          <p:spTgt spid="170"/>
                                        </p:tgtEl>
                                      </p:cBhvr>
                                    </p:animEffect>
                                  </p:childTnLst>
                                </p:cTn>
                              </p:par>
                              <p:par>
                                <p:cTn id="18" presetID="10" presetClass="entr" presetSubtype="0" fill="hold" nodeType="withEffect">
                                  <p:stCondLst>
                                    <p:cond delay="0"/>
                                  </p:stCondLst>
                                  <p:childTnLst>
                                    <p:set>
                                      <p:cBhvr>
                                        <p:cTn id="19" dur="1" fill="hold">
                                          <p:stCondLst>
                                            <p:cond delay="0"/>
                                          </p:stCondLst>
                                        </p:cTn>
                                        <p:tgtEl>
                                          <p:spTgt spid="171"/>
                                        </p:tgtEl>
                                        <p:attrNameLst>
                                          <p:attrName>style.visibility</p:attrName>
                                        </p:attrNameLst>
                                      </p:cBhvr>
                                      <p:to>
                                        <p:strVal val="visible"/>
                                      </p:to>
                                    </p:set>
                                    <p:animEffect transition="in" filter="fade">
                                      <p:cBhvr>
                                        <p:cTn id="20" dur="10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3197245" y="2887874"/>
            <a:ext cx="4639027" cy="1921200"/>
          </a:xfrm>
          <a:prstGeom prst="rect">
            <a:avLst/>
          </a:prstGeom>
        </p:spPr>
        <p:txBody>
          <a:bodyPr spcFirstLastPara="1" wrap="square" lIns="91425" tIns="91425" rIns="91425" bIns="91425" anchor="ctr" anchorCtr="0">
            <a:noAutofit/>
          </a:bodyPr>
          <a:lstStyle/>
          <a:p>
            <a:pPr lvl="0"/>
            <a:r>
              <a:rPr lang="en-US" dirty="0">
                <a:latin typeface="Bodoni MT" panose="02070603080606020203" pitchFamily="18" charset="0"/>
              </a:rPr>
              <a:t>BỘ NHỚ NHÚNG CỦA THIẾT BỊ SPARTAN-3</a:t>
            </a:r>
            <a:endParaRPr dirty="0">
              <a:latin typeface="Bodoni MT" panose="02070603080606020203" pitchFamily="18" charset="0"/>
            </a:endParaRPr>
          </a:p>
        </p:txBody>
      </p:sp>
      <p:sp>
        <p:nvSpPr>
          <p:cNvPr id="235" name="Google Shape;235;p39"/>
          <p:cNvSpPr txBox="1">
            <a:spLocks noGrp="1"/>
          </p:cNvSpPr>
          <p:nvPr>
            <p:ph type="title" idx="2"/>
          </p:nvPr>
        </p:nvSpPr>
        <p:spPr>
          <a:xfrm flipH="1">
            <a:off x="7018806" y="2194499"/>
            <a:ext cx="924671" cy="90815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1</a:t>
            </a:r>
          </a:p>
        </p:txBody>
      </p:sp>
      <p:cxnSp>
        <p:nvCxnSpPr>
          <p:cNvPr id="236" name="Google Shape;236;p39"/>
          <p:cNvCxnSpPr>
            <a:cxnSpLocks/>
          </p:cNvCxnSpPr>
          <p:nvPr/>
        </p:nvCxnSpPr>
        <p:spPr>
          <a:xfrm>
            <a:off x="7791276" y="3865332"/>
            <a:ext cx="1352724"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428822" y="980926"/>
            <a:ext cx="8286355" cy="854180"/>
          </a:xfrm>
        </p:spPr>
        <p:txBody>
          <a:bodyPr/>
          <a:lstStyle/>
          <a:p>
            <a:pPr marL="177800" indent="0">
              <a:buNone/>
            </a:pPr>
            <a:r>
              <a:rPr lang="en-US" sz="2000" dirty="0">
                <a:latin typeface="+mj-lt"/>
              </a:rPr>
              <a:t>Có hai loại bộ nhớ nhúng trong thiết bị Spartan-3: distributed </a:t>
            </a:r>
            <a:r>
              <a:rPr lang="en-US" sz="2000">
                <a:latin typeface="+mj-lt"/>
              </a:rPr>
              <a:t>RAM và </a:t>
            </a:r>
            <a:r>
              <a:rPr lang="en-US" sz="2000" dirty="0">
                <a:latin typeface="+mj-lt"/>
              </a:rPr>
              <a:t>block RAM</a:t>
            </a:r>
          </a:p>
        </p:txBody>
      </p:sp>
      <p:sp>
        <p:nvSpPr>
          <p:cNvPr id="5" name="Title 4"/>
          <p:cNvSpPr>
            <a:spLocks noGrp="1"/>
          </p:cNvSpPr>
          <p:nvPr>
            <p:ph type="ctrTitle"/>
          </p:nvPr>
        </p:nvSpPr>
        <p:spPr>
          <a:xfrm>
            <a:off x="1964851" y="352850"/>
            <a:ext cx="5214300" cy="572495"/>
          </a:xfrm>
        </p:spPr>
        <p:txBody>
          <a:bodyPr/>
          <a:lstStyle/>
          <a:p>
            <a:r>
              <a:rPr lang="en-US" sz="2800" dirty="0">
                <a:latin typeface="+mj-lt"/>
              </a:rPr>
              <a:t>1.1 TỔNG QUAN</a:t>
            </a:r>
          </a:p>
        </p:txBody>
      </p:sp>
      <p:pic>
        <p:nvPicPr>
          <p:cNvPr id="1026" name="Picture 2" descr="Block RAM and Distributed RAM in Xilinx FPG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62" y="2090399"/>
            <a:ext cx="4234517" cy="22333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What is a Block RAM in an FPGA? For Beginn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5451" y="2201012"/>
            <a:ext cx="4261569" cy="20171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61" y="899546"/>
            <a:ext cx="3872728" cy="3344408"/>
          </a:xfrm>
          <a:prstGeom prst="rect">
            <a:avLst/>
          </a:prstGeom>
        </p:spPr>
      </p:pic>
      <p:pic>
        <p:nvPicPr>
          <p:cNvPr id="3" name="Picture 2">
            <a:extLst>
              <a:ext uri="{FF2B5EF4-FFF2-40B4-BE49-F238E27FC236}">
                <a16:creationId xmlns:a16="http://schemas.microsoft.com/office/drawing/2014/main" id="{53B61C3E-A681-4BEA-BEE9-D389A57ED675}"/>
              </a:ext>
            </a:extLst>
          </p:cNvPr>
          <p:cNvPicPr>
            <a:picLocks noChangeAspect="1"/>
          </p:cNvPicPr>
          <p:nvPr/>
        </p:nvPicPr>
        <p:blipFill>
          <a:blip r:embed="rId3"/>
          <a:stretch>
            <a:fillRect/>
          </a:stretch>
        </p:blipFill>
        <p:spPr>
          <a:xfrm>
            <a:off x="4473396" y="1374359"/>
            <a:ext cx="4451328" cy="239478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00899" y="1242727"/>
            <a:ext cx="3468414" cy="3503475"/>
          </a:xfrm>
        </p:spPr>
        <p:txBody>
          <a:bodyPr/>
          <a:lstStyle/>
          <a:p>
            <a:pPr marL="177800" indent="0">
              <a:buNone/>
            </a:pPr>
            <a:r>
              <a:rPr lang="vi-VN" sz="1400" dirty="0">
                <a:latin typeface="+mn-lt"/>
              </a:rPr>
              <a:t>Các thành phần: </a:t>
            </a:r>
            <a:endParaRPr lang="en-US" sz="1400" dirty="0">
              <a:latin typeface="+mn-lt"/>
            </a:endParaRPr>
          </a:p>
          <a:p>
            <a:pPr marL="349250" indent="-171450">
              <a:buFont typeface="Arial" panose="020B0604020202020204" pitchFamily="34" charset="0"/>
              <a:buChar char="•"/>
            </a:pPr>
            <a:r>
              <a:rPr lang="vi-VN" sz="1400" dirty="0">
                <a:latin typeface="+mn-lt"/>
              </a:rPr>
              <a:t>Input/</a:t>
            </a:r>
            <a:r>
              <a:rPr lang="vi-VN" sz="1400">
                <a:latin typeface="+mn-lt"/>
              </a:rPr>
              <a:t>Output Blo</a:t>
            </a:r>
            <a:r>
              <a:rPr lang="en-US" sz="1400">
                <a:latin typeface="+mn-lt"/>
              </a:rPr>
              <a:t>cks </a:t>
            </a:r>
            <a:r>
              <a:rPr lang="vi-VN" sz="1400">
                <a:latin typeface="+mn-lt"/>
              </a:rPr>
              <a:t>(I</a:t>
            </a:r>
            <a:r>
              <a:rPr lang="en-US" sz="1400">
                <a:latin typeface="+mn-lt"/>
              </a:rPr>
              <a:t>OBs</a:t>
            </a:r>
            <a:r>
              <a:rPr lang="vi-VN" sz="1400">
                <a:latin typeface="+mn-lt"/>
              </a:rPr>
              <a:t>): </a:t>
            </a:r>
            <a:r>
              <a:rPr lang="vi-VN" sz="1400" dirty="0">
                <a:latin typeface="+mn-lt"/>
              </a:rPr>
              <a:t>các khối </a:t>
            </a:r>
            <a:r>
              <a:rPr lang="vi-VN" sz="1400">
                <a:latin typeface="+mn-lt"/>
              </a:rPr>
              <a:t>vào ra</a:t>
            </a:r>
            <a:r>
              <a:rPr lang="en-US" sz="1400">
                <a:latin typeface="+mn-lt"/>
              </a:rPr>
              <a:t>.</a:t>
            </a:r>
            <a:r>
              <a:rPr lang="vi-VN" sz="1400">
                <a:latin typeface="+mn-lt"/>
              </a:rPr>
              <a:t> </a:t>
            </a:r>
            <a:endParaRPr lang="en-US" sz="1400" dirty="0">
              <a:latin typeface="+mn-lt"/>
            </a:endParaRPr>
          </a:p>
          <a:p>
            <a:pPr marL="349250" indent="-171450">
              <a:buFont typeface="Arial" panose="020B0604020202020204" pitchFamily="34" charset="0"/>
              <a:buChar char="•"/>
            </a:pPr>
            <a:r>
              <a:rPr lang="vi-VN" sz="1400" dirty="0">
                <a:latin typeface="+mn-lt"/>
              </a:rPr>
              <a:t>Configurable Logic Blocks (CLBs): được cấu tạo </a:t>
            </a:r>
            <a:r>
              <a:rPr lang="vi-VN" sz="1400">
                <a:latin typeface="+mn-lt"/>
              </a:rPr>
              <a:t>từ </a:t>
            </a:r>
            <a:r>
              <a:rPr lang="en-US" sz="1400">
                <a:latin typeface="+mn-lt"/>
              </a:rPr>
              <a:t>L</a:t>
            </a:r>
            <a:r>
              <a:rPr lang="vi-VN" sz="1400">
                <a:latin typeface="+mn-lt"/>
              </a:rPr>
              <a:t>ook-Up Table</a:t>
            </a:r>
            <a:r>
              <a:rPr lang="en-US" sz="1400">
                <a:latin typeface="+mn-lt"/>
              </a:rPr>
              <a:t>s </a:t>
            </a:r>
            <a:r>
              <a:rPr lang="vi-VN" sz="1400">
                <a:latin typeface="+mn-lt"/>
              </a:rPr>
              <a:t>(LUT</a:t>
            </a:r>
            <a:r>
              <a:rPr lang="en-US" sz="1400">
                <a:latin typeface="+mn-lt"/>
              </a:rPr>
              <a:t>s</a:t>
            </a:r>
            <a:r>
              <a:rPr lang="vi-VN" sz="1400">
                <a:latin typeface="+mn-lt"/>
              </a:rPr>
              <a:t>). </a:t>
            </a:r>
            <a:endParaRPr lang="en-US" sz="1400" dirty="0">
              <a:latin typeface="+mn-lt"/>
            </a:endParaRPr>
          </a:p>
          <a:p>
            <a:pPr marL="349250" indent="-171450">
              <a:buFont typeface="Arial" panose="020B0604020202020204" pitchFamily="34" charset="0"/>
              <a:buChar char="•"/>
            </a:pPr>
            <a:r>
              <a:rPr lang="vi-VN" sz="1400" dirty="0">
                <a:latin typeface="+mn-lt"/>
              </a:rPr>
              <a:t>Block RAM: Hỗ trợ 16 Kb RAM trên mỗi Block RAM, số lượng các Block RAM tùy thuộc vào mỗi chip, với XC3S500E có 20 Block 18 bit. </a:t>
            </a:r>
            <a:endParaRPr lang="en-US" sz="1400" dirty="0">
              <a:latin typeface="+mn-lt"/>
            </a:endParaRPr>
          </a:p>
          <a:p>
            <a:pPr marL="349250" indent="-171450">
              <a:buFont typeface="Arial" panose="020B0604020202020204" pitchFamily="34" charset="0"/>
              <a:buChar char="•"/>
            </a:pPr>
            <a:r>
              <a:rPr lang="vi-VN" sz="1400" dirty="0">
                <a:latin typeface="+mn-lt"/>
              </a:rPr>
              <a:t>Digital Clock Manager(DCM) Blocks: khối điều khiển xung clk. </a:t>
            </a:r>
            <a:endParaRPr lang="en-US" sz="1400" dirty="0">
              <a:latin typeface="+mn-lt"/>
            </a:endParaRPr>
          </a:p>
          <a:p>
            <a:pPr marL="349250" indent="-171450">
              <a:buFont typeface="Arial" panose="020B0604020202020204" pitchFamily="34" charset="0"/>
              <a:buChar char="•"/>
            </a:pPr>
            <a:r>
              <a:rPr lang="vi-VN" sz="1400" dirty="0">
                <a:latin typeface="+mn-lt"/>
              </a:rPr>
              <a:t>Interconnect: các kết nối.</a:t>
            </a:r>
            <a:endParaRPr lang="en-US" sz="1400" dirty="0">
              <a:latin typeface="+mn-lt"/>
            </a:endParaRPr>
          </a:p>
        </p:txBody>
      </p:sp>
      <p:sp>
        <p:nvSpPr>
          <p:cNvPr id="5" name="Title 4"/>
          <p:cNvSpPr>
            <a:spLocks noGrp="1"/>
          </p:cNvSpPr>
          <p:nvPr>
            <p:ph type="ctrTitle"/>
          </p:nvPr>
        </p:nvSpPr>
        <p:spPr>
          <a:xfrm>
            <a:off x="1964851" y="352850"/>
            <a:ext cx="5214300" cy="586775"/>
          </a:xfrm>
        </p:spPr>
        <p:txBody>
          <a:bodyPr/>
          <a:lstStyle/>
          <a:p>
            <a:r>
              <a:rPr lang="en-US" sz="2800" dirty="0">
                <a:latin typeface="+mj-lt"/>
              </a:rPr>
              <a:t>1.2 Cấu trúc Spartan-3E</a:t>
            </a:r>
          </a:p>
        </p:txBody>
      </p:sp>
      <p:pic>
        <p:nvPicPr>
          <p:cNvPr id="2" name="Picture 1"/>
          <p:cNvPicPr>
            <a:picLocks noChangeAspect="1"/>
          </p:cNvPicPr>
          <p:nvPr/>
        </p:nvPicPr>
        <p:blipFill>
          <a:blip r:embed="rId2"/>
          <a:stretch>
            <a:fillRect/>
          </a:stretch>
        </p:blipFill>
        <p:spPr>
          <a:xfrm>
            <a:off x="3808949" y="1242727"/>
            <a:ext cx="5335051" cy="319921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1709832" y="1870500"/>
            <a:ext cx="6121443" cy="1921200"/>
          </a:xfrm>
          <a:prstGeom prst="rect">
            <a:avLst/>
          </a:prstGeom>
        </p:spPr>
        <p:txBody>
          <a:bodyPr spcFirstLastPara="1" wrap="square" lIns="91425" tIns="91425" rIns="91425" bIns="91425" anchor="ctr" anchorCtr="0">
            <a:noAutofit/>
          </a:bodyPr>
          <a:lstStyle/>
          <a:p>
            <a:pPr lvl="0"/>
            <a:r>
              <a:rPr lang="vi-VN" dirty="0">
                <a:latin typeface="+mn-lt"/>
              </a:rPr>
              <a:t>PHƯƠNG PHÁP KẾT HỢP CÁC MÔ-ĐUN BỘ NHỚ</a:t>
            </a:r>
            <a:endParaRPr dirty="0">
              <a:latin typeface="Bodoni MT" panose="02070603080606020203" pitchFamily="18" charset="0"/>
            </a:endParaRPr>
          </a:p>
        </p:txBody>
      </p:sp>
      <p:sp>
        <p:nvSpPr>
          <p:cNvPr id="346" name="Google Shape;346;p44"/>
          <p:cNvSpPr txBox="1">
            <a:spLocks noGrp="1"/>
          </p:cNvSpPr>
          <p:nvPr>
            <p:ph type="title" idx="2"/>
          </p:nvPr>
        </p:nvSpPr>
        <p:spPr>
          <a:xfrm flipH="1">
            <a:off x="7069255" y="1220118"/>
            <a:ext cx="880987" cy="96813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2</a:t>
            </a:r>
          </a:p>
        </p:txBody>
      </p:sp>
      <p:cxnSp>
        <p:nvCxnSpPr>
          <p:cNvPr id="347" name="Google Shape;347;p44"/>
          <p:cNvCxnSpPr>
            <a:cxnSpLocks/>
          </p:cNvCxnSpPr>
          <p:nvPr/>
        </p:nvCxnSpPr>
        <p:spPr>
          <a:xfrm>
            <a:off x="7831275" y="2831100"/>
            <a:ext cx="1312725"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000"/>
                                        <p:tgtEl>
                                          <p:spTgt spid="34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fade">
                                      <p:cBhvr>
                                        <p:cTn id="11" dur="8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4" name="Google Shape;214;p38"/>
          <p:cNvSpPr/>
          <p:nvPr/>
        </p:nvSpPr>
        <p:spPr>
          <a:xfrm>
            <a:off x="526427" y="3112321"/>
            <a:ext cx="3055500" cy="1503821"/>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215" name="Google Shape;215;p38"/>
          <p:cNvSpPr txBox="1"/>
          <p:nvPr/>
        </p:nvSpPr>
        <p:spPr>
          <a:xfrm>
            <a:off x="640511" y="3493414"/>
            <a:ext cx="2843738" cy="669450"/>
          </a:xfrm>
          <a:prstGeom prst="rect">
            <a:avLst/>
          </a:prstGeom>
          <a:noFill/>
          <a:ln>
            <a:noFill/>
          </a:ln>
        </p:spPr>
        <p:txBody>
          <a:bodyPr spcFirstLastPara="1" wrap="square" lIns="91425" tIns="91425" rIns="91425" bIns="91425" anchor="b" anchorCtr="0">
            <a:noAutofit/>
          </a:bodyPr>
          <a:lstStyle/>
          <a:p>
            <a:pPr lvl="0" algn="ctr"/>
            <a:r>
              <a:rPr lang="vi-VN" b="1" dirty="0">
                <a:solidFill>
                  <a:srgbClr val="FFFFFF"/>
                </a:solidFill>
                <a:latin typeface="+mn-lt"/>
                <a:ea typeface="Exo 2"/>
                <a:cs typeface="Exo 2"/>
                <a:sym typeface="Exo 2"/>
              </a:rPr>
              <a:t>Chương trình </a:t>
            </a:r>
            <a:r>
              <a:rPr lang="vi-VN" b="1">
                <a:solidFill>
                  <a:srgbClr val="FFFFFF"/>
                </a:solidFill>
                <a:latin typeface="+mn-lt"/>
                <a:ea typeface="Exo 2"/>
                <a:cs typeface="Exo 2"/>
                <a:sym typeface="Exo 2"/>
              </a:rPr>
              <a:t>Core Generator</a:t>
            </a:r>
            <a:endParaRPr lang="en-US" b="1">
              <a:solidFill>
                <a:srgbClr val="FFFFFF"/>
              </a:solidFill>
              <a:latin typeface="+mn-lt"/>
              <a:ea typeface="Exo 2"/>
              <a:cs typeface="Exo 2"/>
              <a:sym typeface="Exo 2"/>
            </a:endParaRPr>
          </a:p>
          <a:p>
            <a:pPr lvl="0" algn="ctr"/>
            <a:r>
              <a:rPr lang="en-US" i="1">
                <a:solidFill>
                  <a:srgbClr val="FFFFFF"/>
                </a:solidFill>
                <a:latin typeface="+mn-lt"/>
                <a:ea typeface="Exo 2"/>
                <a:cs typeface="Exo 2"/>
                <a:sym typeface="Exo 2"/>
              </a:rPr>
              <a:t>the Core Generator program</a:t>
            </a:r>
            <a:endParaRPr i="1" dirty="0">
              <a:solidFill>
                <a:srgbClr val="FFFFFF"/>
              </a:solidFill>
              <a:latin typeface="+mn-lt"/>
              <a:ea typeface="Exo 2"/>
              <a:cs typeface="Exo 2"/>
              <a:sym typeface="Exo 2"/>
            </a:endParaRPr>
          </a:p>
        </p:txBody>
      </p:sp>
      <p:sp>
        <p:nvSpPr>
          <p:cNvPr id="217" name="Google Shape;217;p38"/>
          <p:cNvSpPr/>
          <p:nvPr/>
        </p:nvSpPr>
        <p:spPr>
          <a:xfrm>
            <a:off x="5090887" y="3112321"/>
            <a:ext cx="3324009" cy="1503821"/>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218" name="Google Shape;218;p38"/>
          <p:cNvSpPr txBox="1"/>
          <p:nvPr/>
        </p:nvSpPr>
        <p:spPr>
          <a:xfrm>
            <a:off x="5100001" y="3529506"/>
            <a:ext cx="3324009" cy="669450"/>
          </a:xfrm>
          <a:prstGeom prst="rect">
            <a:avLst/>
          </a:prstGeom>
          <a:noFill/>
          <a:ln>
            <a:noFill/>
          </a:ln>
        </p:spPr>
        <p:txBody>
          <a:bodyPr spcFirstLastPara="1" wrap="square" lIns="91425" tIns="91425" rIns="91425" bIns="91425" anchor="b" anchorCtr="0">
            <a:noAutofit/>
          </a:bodyPr>
          <a:lstStyle/>
          <a:p>
            <a:pPr lvl="0" algn="ctr"/>
            <a:r>
              <a:rPr lang="en-US" b="1" dirty="0">
                <a:solidFill>
                  <a:srgbClr val="FFFFFF"/>
                </a:solidFill>
                <a:latin typeface="+mn-lt"/>
                <a:ea typeface="Exo 2"/>
                <a:cs typeface="Exo 2"/>
                <a:sym typeface="Exo 2"/>
              </a:rPr>
              <a:t>Mẫu suy luận HDL </a:t>
            </a:r>
            <a:r>
              <a:rPr lang="en-US" b="1">
                <a:solidFill>
                  <a:srgbClr val="FFFFFF"/>
                </a:solidFill>
                <a:latin typeface="+mn-lt"/>
                <a:ea typeface="Exo 2"/>
                <a:cs typeface="Exo 2"/>
                <a:sym typeface="Exo 2"/>
              </a:rPr>
              <a:t>hành vi</a:t>
            </a:r>
          </a:p>
          <a:p>
            <a:pPr lvl="0" algn="ctr"/>
            <a:r>
              <a:rPr lang="en-US" i="1">
                <a:solidFill>
                  <a:srgbClr val="FFFFFF"/>
                </a:solidFill>
                <a:latin typeface="+mn-lt"/>
                <a:ea typeface="Exo 2"/>
                <a:cs typeface="Exo 2"/>
                <a:sym typeface="Exo 2"/>
              </a:rPr>
              <a:t>Behavioral HDL inference template</a:t>
            </a:r>
            <a:endParaRPr i="1" dirty="0">
              <a:solidFill>
                <a:srgbClr val="FFFFFF"/>
              </a:solidFill>
              <a:latin typeface="+mn-lt"/>
              <a:ea typeface="Exo 2"/>
              <a:cs typeface="Exo 2"/>
              <a:sym typeface="Exo 2"/>
            </a:endParaRPr>
          </a:p>
        </p:txBody>
      </p:sp>
      <p:cxnSp>
        <p:nvCxnSpPr>
          <p:cNvPr id="220" name="Google Shape;220;p38"/>
          <p:cNvCxnSpPr/>
          <p:nvPr/>
        </p:nvCxnSpPr>
        <p:spPr>
          <a:xfrm rot="-5400000" flipH="1">
            <a:off x="4270806" y="1753272"/>
            <a:ext cx="360900" cy="600"/>
          </a:xfrm>
          <a:prstGeom prst="curvedConnector3">
            <a:avLst>
              <a:gd name="adj1" fmla="val 50000"/>
            </a:avLst>
          </a:prstGeom>
          <a:noFill/>
          <a:ln w="9525" cap="flat" cmpd="sng">
            <a:solidFill>
              <a:srgbClr val="434343"/>
            </a:solidFill>
            <a:prstDash val="solid"/>
            <a:round/>
            <a:headEnd type="none" w="med" len="med"/>
            <a:tailEnd type="none" w="med" len="med"/>
          </a:ln>
        </p:spPr>
      </p:cxnSp>
      <p:sp>
        <p:nvSpPr>
          <p:cNvPr id="221" name="Google Shape;221;p38"/>
          <p:cNvSpPr/>
          <p:nvPr/>
        </p:nvSpPr>
        <p:spPr>
          <a:xfrm>
            <a:off x="2953426" y="2011096"/>
            <a:ext cx="3055500" cy="1028025"/>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222" name="Google Shape;222;p38"/>
          <p:cNvSpPr/>
          <p:nvPr/>
        </p:nvSpPr>
        <p:spPr>
          <a:xfrm>
            <a:off x="2953426" y="117083"/>
            <a:ext cx="3128600" cy="1550968"/>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cxnSp>
        <p:nvCxnSpPr>
          <p:cNvPr id="223" name="Google Shape;223;p38"/>
          <p:cNvCxnSpPr/>
          <p:nvPr/>
        </p:nvCxnSpPr>
        <p:spPr>
          <a:xfrm rot="5400000">
            <a:off x="2282276" y="2441222"/>
            <a:ext cx="611100" cy="584700"/>
          </a:xfrm>
          <a:prstGeom prst="bentConnector3">
            <a:avLst>
              <a:gd name="adj1" fmla="val -691"/>
            </a:avLst>
          </a:prstGeom>
          <a:noFill/>
          <a:ln w="9525" cap="flat" cmpd="sng">
            <a:solidFill>
              <a:srgbClr val="595959"/>
            </a:solidFill>
            <a:prstDash val="solid"/>
            <a:round/>
            <a:headEnd type="none" w="med" len="med"/>
            <a:tailEnd type="none" w="med" len="med"/>
          </a:ln>
        </p:spPr>
      </p:cxnSp>
      <p:cxnSp>
        <p:nvCxnSpPr>
          <p:cNvPr id="224" name="Google Shape;224;p38"/>
          <p:cNvCxnSpPr/>
          <p:nvPr/>
        </p:nvCxnSpPr>
        <p:spPr>
          <a:xfrm>
            <a:off x="6085626" y="2479022"/>
            <a:ext cx="577800" cy="560100"/>
          </a:xfrm>
          <a:prstGeom prst="bentConnector3">
            <a:avLst>
              <a:gd name="adj1" fmla="val 99749"/>
            </a:avLst>
          </a:prstGeom>
          <a:noFill/>
          <a:ln w="9525" cap="flat" cmpd="sng">
            <a:solidFill>
              <a:srgbClr val="595959"/>
            </a:solidFill>
            <a:prstDash val="solid"/>
            <a:round/>
            <a:headEnd type="none" w="med" len="med"/>
            <a:tailEnd type="none" w="med" len="med"/>
          </a:ln>
        </p:spPr>
      </p:cxnSp>
      <p:sp>
        <p:nvSpPr>
          <p:cNvPr id="225" name="Google Shape;225;p38"/>
          <p:cNvSpPr txBox="1"/>
          <p:nvPr/>
        </p:nvSpPr>
        <p:spPr>
          <a:xfrm>
            <a:off x="3748780" y="2085237"/>
            <a:ext cx="1430700" cy="319140"/>
          </a:xfrm>
          <a:prstGeom prst="rect">
            <a:avLst/>
          </a:prstGeom>
          <a:noFill/>
          <a:ln>
            <a:noFill/>
          </a:ln>
        </p:spPr>
        <p:txBody>
          <a:bodyPr spcFirstLastPara="1" wrap="square" lIns="91425" tIns="91425" rIns="91425" bIns="91425" anchor="b" anchorCtr="0">
            <a:noAutofit/>
          </a:bodyPr>
          <a:lstStyle/>
          <a:p>
            <a:pPr lvl="0" algn="ctr"/>
            <a:r>
              <a:rPr lang="en-US" b="1" dirty="0">
                <a:solidFill>
                  <a:srgbClr val="434343"/>
                </a:solidFill>
                <a:latin typeface="+mn-lt"/>
                <a:ea typeface="Exo 2"/>
                <a:cs typeface="Exo 2"/>
                <a:sym typeface="Exo 2"/>
              </a:rPr>
              <a:t>Xilinx ISE</a:t>
            </a:r>
            <a:endParaRPr b="1" dirty="0">
              <a:solidFill>
                <a:srgbClr val="434343"/>
              </a:solidFill>
              <a:latin typeface="+mn-lt"/>
              <a:ea typeface="Exo 2"/>
              <a:cs typeface="Exo 2"/>
              <a:sym typeface="Exo 2"/>
            </a:endParaRPr>
          </a:p>
        </p:txBody>
      </p:sp>
      <p:sp>
        <p:nvSpPr>
          <p:cNvPr id="226" name="Google Shape;226;p38"/>
          <p:cNvSpPr txBox="1"/>
          <p:nvPr/>
        </p:nvSpPr>
        <p:spPr>
          <a:xfrm>
            <a:off x="3080530" y="2219785"/>
            <a:ext cx="2767200" cy="763051"/>
          </a:xfrm>
          <a:prstGeom prst="rect">
            <a:avLst/>
          </a:prstGeom>
          <a:noFill/>
          <a:ln>
            <a:noFill/>
          </a:ln>
        </p:spPr>
        <p:txBody>
          <a:bodyPr spcFirstLastPara="1" wrap="square" lIns="91425" tIns="91425" rIns="91425" bIns="91425" anchor="t" anchorCtr="0">
            <a:noAutofit/>
          </a:bodyPr>
          <a:lstStyle/>
          <a:p>
            <a:pPr lvl="0" algn="ctr"/>
            <a:r>
              <a:rPr lang="vi-VN" dirty="0">
                <a:solidFill>
                  <a:srgbClr val="434343"/>
                </a:solidFill>
                <a:latin typeface="+mn-lt"/>
                <a:ea typeface="Roboto Condensed Light" panose="02000000000000000000"/>
                <a:cs typeface="Roboto Condensed Light" panose="02000000000000000000"/>
                <a:sym typeface="Roboto Condensed Light" panose="02000000000000000000"/>
              </a:rPr>
              <a:t>có ba phương pháp để kết hợp mô-đun bộ nhớ nhúng vào một thiết kế</a:t>
            </a:r>
            <a:endParaRPr dirty="0">
              <a:solidFill>
                <a:srgbClr val="434343"/>
              </a:solidFill>
              <a:latin typeface="+mn-lt"/>
              <a:ea typeface="Roboto Condensed Light" panose="02000000000000000000"/>
              <a:cs typeface="Roboto Condensed Light" panose="02000000000000000000"/>
              <a:sym typeface="Roboto Condensed Light" panose="02000000000000000000"/>
            </a:endParaRPr>
          </a:p>
        </p:txBody>
      </p:sp>
      <p:sp>
        <p:nvSpPr>
          <p:cNvPr id="227" name="Google Shape;227;p38"/>
          <p:cNvSpPr txBox="1"/>
          <p:nvPr/>
        </p:nvSpPr>
        <p:spPr>
          <a:xfrm>
            <a:off x="3520799" y="600012"/>
            <a:ext cx="1993853" cy="585110"/>
          </a:xfrm>
          <a:prstGeom prst="rect">
            <a:avLst/>
          </a:prstGeom>
          <a:noFill/>
          <a:ln>
            <a:noFill/>
          </a:ln>
        </p:spPr>
        <p:txBody>
          <a:bodyPr spcFirstLastPara="1" wrap="square" lIns="91425" tIns="91425" rIns="91425" bIns="91425" anchor="b" anchorCtr="0">
            <a:noAutofit/>
          </a:bodyPr>
          <a:lstStyle/>
          <a:p>
            <a:pPr lvl="0" algn="ctr"/>
            <a:r>
              <a:rPr lang="en-US" b="1">
                <a:solidFill>
                  <a:srgbClr val="FFFFFF"/>
                </a:solidFill>
                <a:latin typeface="+mn-lt"/>
                <a:ea typeface="Exo 2"/>
                <a:cs typeface="Exo 2"/>
                <a:sym typeface="Exo 2"/>
              </a:rPr>
              <a:t>Sự khởi tạo HDL</a:t>
            </a:r>
          </a:p>
          <a:p>
            <a:pPr lvl="0" algn="ctr"/>
            <a:r>
              <a:rPr lang="en-US" i="1">
                <a:solidFill>
                  <a:srgbClr val="FFFFFF"/>
                </a:solidFill>
                <a:latin typeface="+mn-lt"/>
                <a:ea typeface="Exo 2"/>
                <a:cs typeface="Exo 2"/>
                <a:sym typeface="Exo 2"/>
              </a:rPr>
              <a:t>HDL instantiation</a:t>
            </a:r>
            <a:endParaRPr i="1" dirty="0">
              <a:solidFill>
                <a:srgbClr val="FFFFFF"/>
              </a:solidFill>
              <a:latin typeface="+mn-lt"/>
              <a:ea typeface="Exo 2"/>
              <a:cs typeface="Exo 2"/>
              <a:sym typeface="Exo 2"/>
            </a:endParaRPr>
          </a:p>
        </p:txBody>
      </p:sp>
    </p:spTree>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664</TotalTime>
  <Words>1520</Words>
  <Application>Microsoft Office PowerPoint</Application>
  <PresentationFormat>On-screen Show (16:9)</PresentationFormat>
  <Paragraphs>165</Paragraphs>
  <Slides>29</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Bodoni MT</vt:lpstr>
      <vt:lpstr>Exo 2</vt:lpstr>
      <vt:lpstr>Fira Sans Extra Condensed Medium</vt:lpstr>
      <vt:lpstr>Nunito Light</vt:lpstr>
      <vt:lpstr>Roboto</vt:lpstr>
      <vt:lpstr>Roboto Condensed Light</vt:lpstr>
      <vt:lpstr>Times New Roman</vt:lpstr>
      <vt:lpstr>Wingdings</vt:lpstr>
      <vt:lpstr>Tech Newsletter XL by Slidesgo</vt:lpstr>
      <vt:lpstr>XlLlNX SPARTAN-3 SPECIFIC MEMORY</vt:lpstr>
      <vt:lpstr>THÀNH VIÊN</vt:lpstr>
      <vt:lpstr>NỘI DUNG</vt:lpstr>
      <vt:lpstr>BỘ NHỚ NHÚNG CỦA THIẾT BỊ SPARTAN-3</vt:lpstr>
      <vt:lpstr>1.1 TỔNG QUAN</vt:lpstr>
      <vt:lpstr>PowerPoint Presentation</vt:lpstr>
      <vt:lpstr>1.2 Cấu trúc Spartan-3E</vt:lpstr>
      <vt:lpstr>PHƯƠNG PHÁP KẾT HỢP CÁC MÔ-ĐUN BỘ NHỚ</vt:lpstr>
      <vt:lpstr>PowerPoint Presentation</vt:lpstr>
      <vt:lpstr>Mô-đun bộ nhớ thông qua khởi tạo HDL</vt:lpstr>
      <vt:lpstr>Mô-đun bộ nhớ thông qua Core Generator</vt:lpstr>
      <vt:lpstr>Mô-đun bộ nhớ thông qua suy luận HDL</vt:lpstr>
      <vt:lpstr>CÁC MẪU HDL CHO SUY LUẬN BỘ NHỚ</vt:lpstr>
      <vt:lpstr>Mô-đun bộ nhớ</vt:lpstr>
      <vt:lpstr>MÔ PHỎNG</vt:lpstr>
      <vt:lpstr>Single-Port RAM</vt:lpstr>
      <vt:lpstr>Single-Port RAM with asynchronous read</vt:lpstr>
      <vt:lpstr>Single-Port RAM with synchronous read</vt:lpstr>
      <vt:lpstr>Dual-port RAM( Ram hai cổng) </vt:lpstr>
      <vt:lpstr>PowerPoint Presentation</vt:lpstr>
      <vt:lpstr>PowerPoint Presentation</vt:lpstr>
      <vt:lpstr>So sánh giữa dual port ram và single port ram</vt:lpstr>
      <vt:lpstr>PowerPoint Presentation</vt:lpstr>
      <vt:lpstr>Mô Phỏng</vt:lpstr>
      <vt:lpstr>Mô Phỏng</vt:lpstr>
      <vt:lpstr>Mô phỏng</vt:lpstr>
      <vt:lpstr>Kết Luận  </vt:lpstr>
      <vt:lpstr>Tài Liệu Tham Khảo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XlLlNX SPARTAN-3 SPECIFIC MEMORY</dc:title>
  <dc:creator>Trần Hữu Đạt</dc:creator>
  <cp:lastModifiedBy>Danh Phan</cp:lastModifiedBy>
  <cp:revision>101</cp:revision>
  <dcterms:created xsi:type="dcterms:W3CDTF">2021-06-04T05:45:00Z</dcterms:created>
  <dcterms:modified xsi:type="dcterms:W3CDTF">2021-07-03T21:08:11Z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1033-11.2.0.10152</vt:lpwstr>
  </property>
</Properties>
</file>